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1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7.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784" r:id="rId1"/>
  </p:sldMasterIdLst>
  <p:notesMasterIdLst>
    <p:notesMasterId r:id="rId35"/>
  </p:notesMasterIdLst>
  <p:sldIdLst>
    <p:sldId id="256" r:id="rId2"/>
    <p:sldId id="289" r:id="rId3"/>
    <p:sldId id="257" r:id="rId4"/>
    <p:sldId id="286" r:id="rId5"/>
    <p:sldId id="277" r:id="rId6"/>
    <p:sldId id="292" r:id="rId7"/>
    <p:sldId id="276" r:id="rId8"/>
    <p:sldId id="261" r:id="rId9"/>
    <p:sldId id="290" r:id="rId10"/>
    <p:sldId id="274" r:id="rId11"/>
    <p:sldId id="291" r:id="rId12"/>
    <p:sldId id="275" r:id="rId13"/>
    <p:sldId id="284" r:id="rId14"/>
    <p:sldId id="285" r:id="rId15"/>
    <p:sldId id="281" r:id="rId16"/>
    <p:sldId id="283" r:id="rId17"/>
    <p:sldId id="269" r:id="rId18"/>
    <p:sldId id="270" r:id="rId19"/>
    <p:sldId id="262" r:id="rId20"/>
    <p:sldId id="263" r:id="rId21"/>
    <p:sldId id="264" r:id="rId22"/>
    <p:sldId id="272" r:id="rId23"/>
    <p:sldId id="282" r:id="rId24"/>
    <p:sldId id="271" r:id="rId25"/>
    <p:sldId id="259" r:id="rId26"/>
    <p:sldId id="260" r:id="rId27"/>
    <p:sldId id="265" r:id="rId28"/>
    <p:sldId id="266" r:id="rId29"/>
    <p:sldId id="267" r:id="rId30"/>
    <p:sldId id="268" r:id="rId31"/>
    <p:sldId id="278" r:id="rId32"/>
    <p:sldId id="279" r:id="rId33"/>
    <p:sldId id="273" r:id="rId3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dina-Fobbs. Shannon" initials="MS" lastIdx="14" clrIdx="0">
    <p:extLst>
      <p:ext uri="{19B8F6BF-5375-455C-9EA6-DF929625EA0E}">
        <p15:presenceInfo xmlns:p15="http://schemas.microsoft.com/office/powerpoint/2012/main" userId="S-1-5-21-2114611573-3921184981-545235146-31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545"/>
    <a:srgbClr val="84100E"/>
    <a:srgbClr val="580B09"/>
    <a:srgbClr val="B01513"/>
    <a:srgbClr val="C0504D"/>
    <a:srgbClr val="FFFFCC"/>
    <a:srgbClr val="006699"/>
    <a:srgbClr val="00253B"/>
    <a:srgbClr val="001C3B"/>
    <a:srgbClr val="0043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2281" autoAdjust="0"/>
  </p:normalViewPr>
  <p:slideViewPr>
    <p:cSldViewPr snapToGrid="0">
      <p:cViewPr varScale="1">
        <p:scale>
          <a:sx n="102" d="100"/>
          <a:sy n="102" d="100"/>
        </p:scale>
        <p:origin x="175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F47484C-20AE-4BD8-9861-F87653DE8B7B}" type="datetimeFigureOut">
              <a:rPr lang="en-US" smtClean="0"/>
              <a:t>7/7/2022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535A48D-7385-43FF-AC28-EC57A954EFC0}" type="slidenum">
              <a:rPr lang="en-US" smtClean="0"/>
              <a:t>‹#›</a:t>
            </a:fld>
            <a:endParaRPr lang="en-US"/>
          </a:p>
        </p:txBody>
      </p:sp>
    </p:spTree>
    <p:extLst>
      <p:ext uri="{BB962C8B-B14F-4D97-AF65-F5344CB8AC3E}">
        <p14:creationId xmlns:p14="http://schemas.microsoft.com/office/powerpoint/2010/main" val="4004785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5A48D-7385-43FF-AC28-EC57A954EFC0}" type="slidenum">
              <a:rPr lang="en-US" smtClean="0"/>
              <a:t>1</a:t>
            </a:fld>
            <a:endParaRPr lang="en-US"/>
          </a:p>
        </p:txBody>
      </p:sp>
    </p:spTree>
    <p:extLst>
      <p:ext uri="{BB962C8B-B14F-4D97-AF65-F5344CB8AC3E}">
        <p14:creationId xmlns:p14="http://schemas.microsoft.com/office/powerpoint/2010/main" val="4254406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5A48D-7385-43FF-AC28-EC57A954EFC0}" type="slidenum">
              <a:rPr lang="en-US" smtClean="0"/>
              <a:t>2</a:t>
            </a:fld>
            <a:endParaRPr lang="en-US"/>
          </a:p>
        </p:txBody>
      </p:sp>
    </p:spTree>
    <p:extLst>
      <p:ext uri="{BB962C8B-B14F-4D97-AF65-F5344CB8AC3E}">
        <p14:creationId xmlns:p14="http://schemas.microsoft.com/office/powerpoint/2010/main" val="115453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5A48D-7385-43FF-AC28-EC57A954EFC0}" type="slidenum">
              <a:rPr lang="en-US" smtClean="0"/>
              <a:t>19</a:t>
            </a:fld>
            <a:endParaRPr lang="en-US"/>
          </a:p>
        </p:txBody>
      </p:sp>
    </p:spTree>
    <p:extLst>
      <p:ext uri="{BB962C8B-B14F-4D97-AF65-F5344CB8AC3E}">
        <p14:creationId xmlns:p14="http://schemas.microsoft.com/office/powerpoint/2010/main" val="2026332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5A48D-7385-43FF-AC28-EC57A954EFC0}" type="slidenum">
              <a:rPr lang="en-US" smtClean="0"/>
              <a:t>23</a:t>
            </a:fld>
            <a:endParaRPr lang="en-US"/>
          </a:p>
        </p:txBody>
      </p:sp>
    </p:spTree>
    <p:extLst>
      <p:ext uri="{BB962C8B-B14F-4D97-AF65-F5344CB8AC3E}">
        <p14:creationId xmlns:p14="http://schemas.microsoft.com/office/powerpoint/2010/main" val="33727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5A48D-7385-43FF-AC28-EC57A954EFC0}" type="slidenum">
              <a:rPr lang="en-US" smtClean="0"/>
              <a:t>25</a:t>
            </a:fld>
            <a:endParaRPr lang="en-US"/>
          </a:p>
        </p:txBody>
      </p:sp>
    </p:spTree>
    <p:extLst>
      <p:ext uri="{BB962C8B-B14F-4D97-AF65-F5344CB8AC3E}">
        <p14:creationId xmlns:p14="http://schemas.microsoft.com/office/powerpoint/2010/main" val="3363690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5A48D-7385-43FF-AC28-EC57A954EFC0}" type="slidenum">
              <a:rPr lang="en-US" smtClean="0"/>
              <a:t>27</a:t>
            </a:fld>
            <a:endParaRPr lang="en-US"/>
          </a:p>
        </p:txBody>
      </p:sp>
    </p:spTree>
    <p:extLst>
      <p:ext uri="{BB962C8B-B14F-4D97-AF65-F5344CB8AC3E}">
        <p14:creationId xmlns:p14="http://schemas.microsoft.com/office/powerpoint/2010/main" val="2359702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5A48D-7385-43FF-AC28-EC57A954EFC0}" type="slidenum">
              <a:rPr lang="en-US" smtClean="0"/>
              <a:t>28</a:t>
            </a:fld>
            <a:endParaRPr lang="en-US"/>
          </a:p>
        </p:txBody>
      </p:sp>
    </p:spTree>
    <p:extLst>
      <p:ext uri="{BB962C8B-B14F-4D97-AF65-F5344CB8AC3E}">
        <p14:creationId xmlns:p14="http://schemas.microsoft.com/office/powerpoint/2010/main" val="2662025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731930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8372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8572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784024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6234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7077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7727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2193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7874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4118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2581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615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632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8308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945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176857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639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721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7/7/2022</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5110165"/>
      </p:ext>
    </p:extLst>
  </p:cSld>
  <p:clrMap bg1="dk1" tx1="lt1" bg2="dk2" tx2="lt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 id="2147484796" r:id="rId12"/>
    <p:sldLayoutId id="2147484797" r:id="rId13"/>
    <p:sldLayoutId id="2147484798" r:id="rId14"/>
    <p:sldLayoutId id="2147484799" r:id="rId15"/>
    <p:sldLayoutId id="2147484800" r:id="rId16"/>
    <p:sldLayoutId id="2147484801" r:id="rId17"/>
    <p:sldLayoutId id="2147484802" r:id="rId18"/>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hyperlink" Target="https://www.fppc.ca.gov/content/dam/fppc/NS-Documents/TAD/Candidate%20Toolkit/Campaign-Basics-01-18.pdf" TargetMode="Externa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advice@fppc.ca.gov" TargetMode="External"/><Relationship Id="rId2" Type="http://schemas.openxmlformats.org/officeDocument/2006/relationships/hyperlink" Target="http://www.fppc.ca.gov/"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file:///\\VRE-F-FS01\Shares$\CampaignSvc\2022\NOVEMBER%20GENERAL%20ELECTION-%2011-08-22\Candidate%20Guide-UPDATE\UPDATING%20-%20Candidate%20Guide%20Source%20Pages\www.elections.saccounty.gov" TargetMode="External"/><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hyperlink" Target="https://pollingplacelookupen.saccounty.gov/VoterDistrictLooku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40000">
              <a:srgbClr val="84100E"/>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D430D4B1-AA01-4B1F-8235-C7C6D0F18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5BB83A-B3E1-4E67-B115-B18090F9EB8C}"/>
              </a:ext>
            </a:extLst>
          </p:cNvPr>
          <p:cNvSpPr>
            <a:spLocks noGrp="1"/>
          </p:cNvSpPr>
          <p:nvPr>
            <p:ph type="ctrTitle"/>
          </p:nvPr>
        </p:nvSpPr>
        <p:spPr>
          <a:xfrm>
            <a:off x="4428469" y="1932206"/>
            <a:ext cx="4609329" cy="2993122"/>
          </a:xfrm>
        </p:spPr>
        <p:txBody>
          <a:bodyPr>
            <a:noAutofit/>
          </a:bodyPr>
          <a:lstStyle/>
          <a:p>
            <a:pPr algn="ctr">
              <a:lnSpc>
                <a:spcPct val="90000"/>
              </a:lnSpc>
            </a:pPr>
            <a:r>
              <a:rPr lang="en-US" sz="3200" b="1" dirty="0">
                <a:solidFill>
                  <a:schemeClr val="bg1">
                    <a:lumMod val="95000"/>
                  </a:schemeClr>
                </a:solidFill>
                <a:latin typeface="Arial" panose="020B0604020202020204" pitchFamily="34" charset="0"/>
                <a:cs typeface="Arial" panose="020B0604020202020204" pitchFamily="34" charset="0"/>
              </a:rPr>
              <a:t>COUNTY OF SACRAMENTO </a:t>
            </a:r>
            <a:br>
              <a:rPr lang="en-US" sz="3200" b="1" dirty="0">
                <a:solidFill>
                  <a:schemeClr val="bg1">
                    <a:lumMod val="95000"/>
                  </a:schemeClr>
                </a:solidFill>
                <a:latin typeface="Arial" panose="020B0604020202020204" pitchFamily="34" charset="0"/>
                <a:cs typeface="Arial" panose="020B0604020202020204" pitchFamily="34" charset="0"/>
              </a:rPr>
            </a:br>
            <a:br>
              <a:rPr lang="en-US" sz="3200" b="1" dirty="0">
                <a:solidFill>
                  <a:schemeClr val="bg1">
                    <a:lumMod val="95000"/>
                  </a:schemeClr>
                </a:solidFill>
                <a:latin typeface="Arial" panose="020B0604020202020204" pitchFamily="34" charset="0"/>
                <a:cs typeface="Arial" panose="020B0604020202020204" pitchFamily="34" charset="0"/>
              </a:rPr>
            </a:br>
            <a:r>
              <a:rPr lang="en-US" sz="3200" b="1" dirty="0">
                <a:solidFill>
                  <a:schemeClr val="bg1">
                    <a:lumMod val="95000"/>
                  </a:schemeClr>
                </a:solidFill>
                <a:latin typeface="Arial" panose="020B0604020202020204" pitchFamily="34" charset="0"/>
                <a:cs typeface="Arial" panose="020B0604020202020204" pitchFamily="34" charset="0"/>
              </a:rPr>
              <a:t>CANDIDATE FILING OVERVIEW</a:t>
            </a:r>
            <a:br>
              <a:rPr lang="en-US" sz="3200" b="1" dirty="0">
                <a:solidFill>
                  <a:schemeClr val="bg1">
                    <a:lumMod val="95000"/>
                  </a:schemeClr>
                </a:solidFill>
                <a:latin typeface="Arial" panose="020B0604020202020204" pitchFamily="34" charset="0"/>
                <a:cs typeface="Arial" panose="020B0604020202020204" pitchFamily="34" charset="0"/>
              </a:rPr>
            </a:br>
            <a:r>
              <a:rPr lang="en-US" sz="3200" b="1" dirty="0">
                <a:solidFill>
                  <a:schemeClr val="bg1">
                    <a:lumMod val="95000"/>
                  </a:schemeClr>
                </a:solidFill>
                <a:latin typeface="Arial" panose="020B0604020202020204" pitchFamily="34" charset="0"/>
                <a:cs typeface="Arial" panose="020B0604020202020204" pitchFamily="34" charset="0"/>
              </a:rPr>
              <a:t> </a:t>
            </a:r>
            <a:br>
              <a:rPr lang="en-US" sz="3200" b="1" dirty="0">
                <a:solidFill>
                  <a:schemeClr val="bg1">
                    <a:lumMod val="95000"/>
                  </a:schemeClr>
                </a:solidFill>
                <a:latin typeface="Arial" panose="020B0604020202020204" pitchFamily="34" charset="0"/>
                <a:cs typeface="Arial" panose="020B0604020202020204" pitchFamily="34" charset="0"/>
              </a:rPr>
            </a:br>
            <a:endParaRPr lang="en-US" sz="3200" b="1" dirty="0">
              <a:solidFill>
                <a:schemeClr val="bg1">
                  <a:lumMod val="95000"/>
                </a:schemeClr>
              </a:solidFill>
              <a:latin typeface="Arial" panose="020B0604020202020204" pitchFamily="34" charset="0"/>
              <a:cs typeface="Arial" panose="020B0604020202020204" pitchFamily="34" charset="0"/>
            </a:endParaRPr>
          </a:p>
        </p:txBody>
      </p:sp>
      <p:sp>
        <p:nvSpPr>
          <p:cNvPr id="137" name="Freeform 36">
            <a:extLst>
              <a:ext uri="{FF2B5EF4-FFF2-40B4-BE49-F238E27FC236}">
                <a16:creationId xmlns:a16="http://schemas.microsoft.com/office/drawing/2014/main" id="{3354DFA6-6453-4DEA-B13E-C2A4D4570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02663"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dirty="0"/>
          </a:p>
        </p:txBody>
      </p:sp>
      <p:sp useBgFill="1">
        <p:nvSpPr>
          <p:cNvPr id="139" name="Freeform: Shape 138">
            <a:extLst>
              <a:ext uri="{FF2B5EF4-FFF2-40B4-BE49-F238E27FC236}">
                <a16:creationId xmlns:a16="http://schemas.microsoft.com/office/drawing/2014/main" id="{585ADACC-B978-41CD-812C-38B46FD27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2368" cy="6858000"/>
          </a:xfrm>
          <a:custGeom>
            <a:avLst/>
            <a:gdLst>
              <a:gd name="connsiteX0" fmla="*/ 4205108 w 5549823"/>
              <a:gd name="connsiteY0" fmla="*/ 0 h 6858000"/>
              <a:gd name="connsiteX1" fmla="*/ 5548646 w 5549823"/>
              <a:gd name="connsiteY1" fmla="*/ 0 h 6858000"/>
              <a:gd name="connsiteX2" fmla="*/ 5523601 w 5549823"/>
              <a:gd name="connsiteY2" fmla="*/ 155676 h 6858000"/>
              <a:gd name="connsiteX3" fmla="*/ 5499732 w 5549823"/>
              <a:gd name="connsiteY3" fmla="*/ 310667 h 6858000"/>
              <a:gd name="connsiteX4" fmla="*/ 5476368 w 5549823"/>
              <a:gd name="connsiteY4" fmla="*/ 466344 h 6858000"/>
              <a:gd name="connsiteX5" fmla="*/ 5456365 w 5549823"/>
              <a:gd name="connsiteY5" fmla="*/ 622706 h 6858000"/>
              <a:gd name="connsiteX6" fmla="*/ 5436194 w 5549823"/>
              <a:gd name="connsiteY6" fmla="*/ 778383 h 6858000"/>
              <a:gd name="connsiteX7" fmla="*/ 5417368 w 5549823"/>
              <a:gd name="connsiteY7" fmla="*/ 934745 h 6858000"/>
              <a:gd name="connsiteX8" fmla="*/ 5401232 w 5549823"/>
              <a:gd name="connsiteY8" fmla="*/ 1089050 h 6858000"/>
              <a:gd name="connsiteX9" fmla="*/ 5385936 w 5549823"/>
              <a:gd name="connsiteY9" fmla="*/ 1245413 h 6858000"/>
              <a:gd name="connsiteX10" fmla="*/ 5371984 w 5549823"/>
              <a:gd name="connsiteY10" fmla="*/ 1401089 h 6858000"/>
              <a:gd name="connsiteX11" fmla="*/ 5359882 w 5549823"/>
              <a:gd name="connsiteY11" fmla="*/ 1554023 h 6858000"/>
              <a:gd name="connsiteX12" fmla="*/ 5347779 w 5549823"/>
              <a:gd name="connsiteY12" fmla="*/ 1709013 h 6858000"/>
              <a:gd name="connsiteX13" fmla="*/ 5337694 w 5549823"/>
              <a:gd name="connsiteY13" fmla="*/ 1861947 h 6858000"/>
              <a:gd name="connsiteX14" fmla="*/ 5329794 w 5549823"/>
              <a:gd name="connsiteY14" fmla="*/ 2014880 h 6858000"/>
              <a:gd name="connsiteX15" fmla="*/ 5321557 w 5549823"/>
              <a:gd name="connsiteY15" fmla="*/ 2167128 h 6858000"/>
              <a:gd name="connsiteX16" fmla="*/ 5314666 w 5549823"/>
              <a:gd name="connsiteY16" fmla="*/ 2318004 h 6858000"/>
              <a:gd name="connsiteX17" fmla="*/ 5309791 w 5549823"/>
              <a:gd name="connsiteY17" fmla="*/ 2467508 h 6858000"/>
              <a:gd name="connsiteX18" fmla="*/ 5305589 w 5549823"/>
              <a:gd name="connsiteY18" fmla="*/ 2617013 h 6858000"/>
              <a:gd name="connsiteX19" fmla="*/ 5301555 w 5549823"/>
              <a:gd name="connsiteY19" fmla="*/ 2765145 h 6858000"/>
              <a:gd name="connsiteX20" fmla="*/ 5299706 w 5549823"/>
              <a:gd name="connsiteY20" fmla="*/ 2911221 h 6858000"/>
              <a:gd name="connsiteX21" fmla="*/ 5297689 w 5549823"/>
              <a:gd name="connsiteY21" fmla="*/ 3057296 h 6858000"/>
              <a:gd name="connsiteX22" fmla="*/ 5296680 w 5549823"/>
              <a:gd name="connsiteY22" fmla="*/ 3201314 h 6858000"/>
              <a:gd name="connsiteX23" fmla="*/ 5297689 w 5549823"/>
              <a:gd name="connsiteY23" fmla="*/ 3343960 h 6858000"/>
              <a:gd name="connsiteX24" fmla="*/ 5297689 w 5549823"/>
              <a:gd name="connsiteY24" fmla="*/ 3485235 h 6858000"/>
              <a:gd name="connsiteX25" fmla="*/ 5299706 w 5549823"/>
              <a:gd name="connsiteY25" fmla="*/ 3625138 h 6858000"/>
              <a:gd name="connsiteX26" fmla="*/ 5302731 w 5549823"/>
              <a:gd name="connsiteY26" fmla="*/ 3762298 h 6858000"/>
              <a:gd name="connsiteX27" fmla="*/ 5305589 w 5549823"/>
              <a:gd name="connsiteY27" fmla="*/ 3898087 h 6858000"/>
              <a:gd name="connsiteX28" fmla="*/ 5308783 w 5549823"/>
              <a:gd name="connsiteY28" fmla="*/ 4031132 h 6858000"/>
              <a:gd name="connsiteX29" fmla="*/ 5313657 w 5549823"/>
              <a:gd name="connsiteY29" fmla="*/ 4163491 h 6858000"/>
              <a:gd name="connsiteX30" fmla="*/ 5318868 w 5549823"/>
              <a:gd name="connsiteY30" fmla="*/ 4293793 h 6858000"/>
              <a:gd name="connsiteX31" fmla="*/ 5323574 w 5549823"/>
              <a:gd name="connsiteY31" fmla="*/ 4421352 h 6858000"/>
              <a:gd name="connsiteX32" fmla="*/ 5336854 w 5549823"/>
              <a:gd name="connsiteY32" fmla="*/ 4670298 h 6858000"/>
              <a:gd name="connsiteX33" fmla="*/ 5350973 w 5549823"/>
              <a:gd name="connsiteY33" fmla="*/ 4908956 h 6858000"/>
              <a:gd name="connsiteX34" fmla="*/ 5365765 w 5549823"/>
              <a:gd name="connsiteY34" fmla="*/ 5138013 h 6858000"/>
              <a:gd name="connsiteX35" fmla="*/ 5382070 w 5549823"/>
              <a:gd name="connsiteY35" fmla="*/ 5354726 h 6858000"/>
              <a:gd name="connsiteX36" fmla="*/ 5399047 w 5549823"/>
              <a:gd name="connsiteY36" fmla="*/ 5561838 h 6858000"/>
              <a:gd name="connsiteX37" fmla="*/ 5417368 w 5549823"/>
              <a:gd name="connsiteY37" fmla="*/ 5753862 h 6858000"/>
              <a:gd name="connsiteX38" fmla="*/ 5435354 w 5549823"/>
              <a:gd name="connsiteY38" fmla="*/ 5934227 h 6858000"/>
              <a:gd name="connsiteX39" fmla="*/ 5453339 w 5549823"/>
              <a:gd name="connsiteY39" fmla="*/ 6100191 h 6858000"/>
              <a:gd name="connsiteX40" fmla="*/ 5470316 w 5549823"/>
              <a:gd name="connsiteY40" fmla="*/ 6252438 h 6858000"/>
              <a:gd name="connsiteX41" fmla="*/ 5486453 w 5549823"/>
              <a:gd name="connsiteY41" fmla="*/ 6387541 h 6858000"/>
              <a:gd name="connsiteX42" fmla="*/ 5501749 w 5549823"/>
              <a:gd name="connsiteY42" fmla="*/ 6509613 h 6858000"/>
              <a:gd name="connsiteX43" fmla="*/ 5514524 w 5549823"/>
              <a:gd name="connsiteY43" fmla="*/ 6612483 h 6858000"/>
              <a:gd name="connsiteX44" fmla="*/ 5526626 w 5549823"/>
              <a:gd name="connsiteY44" fmla="*/ 6698894 h 6858000"/>
              <a:gd name="connsiteX45" fmla="*/ 5543940 w 5549823"/>
              <a:gd name="connsiteY45" fmla="*/ 6817538 h 6858000"/>
              <a:gd name="connsiteX46" fmla="*/ 5549823 w 5549823"/>
              <a:gd name="connsiteY46" fmla="*/ 6858000 h 6858000"/>
              <a:gd name="connsiteX47" fmla="*/ 4644470 w 5549823"/>
              <a:gd name="connsiteY47" fmla="*/ 6858000 h 6858000"/>
              <a:gd name="connsiteX48" fmla="*/ 4644470 w 5549823"/>
              <a:gd name="connsiteY48" fmla="*/ 6858000 h 6858000"/>
              <a:gd name="connsiteX49" fmla="*/ 0 w 5549823"/>
              <a:gd name="connsiteY49" fmla="*/ 6858000 h 6858000"/>
              <a:gd name="connsiteX50" fmla="*/ 0 w 5549823"/>
              <a:gd name="connsiteY50" fmla="*/ 0 h 6858000"/>
              <a:gd name="connsiteX51" fmla="*/ 4205108 w 5549823"/>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49823" h="6858000">
                <a:moveTo>
                  <a:pt x="4205108" y="0"/>
                </a:moveTo>
                <a:lnTo>
                  <a:pt x="5548646" y="0"/>
                </a:lnTo>
                <a:lnTo>
                  <a:pt x="5523601" y="155676"/>
                </a:lnTo>
                <a:lnTo>
                  <a:pt x="5499732" y="310667"/>
                </a:lnTo>
                <a:lnTo>
                  <a:pt x="5476368" y="466344"/>
                </a:lnTo>
                <a:lnTo>
                  <a:pt x="5456365" y="622706"/>
                </a:lnTo>
                <a:lnTo>
                  <a:pt x="5436194" y="778383"/>
                </a:lnTo>
                <a:lnTo>
                  <a:pt x="5417368" y="934745"/>
                </a:lnTo>
                <a:lnTo>
                  <a:pt x="5401232" y="1089050"/>
                </a:lnTo>
                <a:lnTo>
                  <a:pt x="5385936" y="1245413"/>
                </a:lnTo>
                <a:lnTo>
                  <a:pt x="5371984" y="1401089"/>
                </a:lnTo>
                <a:lnTo>
                  <a:pt x="5359882" y="1554023"/>
                </a:lnTo>
                <a:lnTo>
                  <a:pt x="5347779" y="1709013"/>
                </a:lnTo>
                <a:lnTo>
                  <a:pt x="5337694" y="1861947"/>
                </a:lnTo>
                <a:lnTo>
                  <a:pt x="5329794" y="2014880"/>
                </a:lnTo>
                <a:lnTo>
                  <a:pt x="5321557" y="2167128"/>
                </a:lnTo>
                <a:lnTo>
                  <a:pt x="5314666" y="2318004"/>
                </a:lnTo>
                <a:lnTo>
                  <a:pt x="5309791" y="2467508"/>
                </a:lnTo>
                <a:lnTo>
                  <a:pt x="5305589" y="2617013"/>
                </a:lnTo>
                <a:lnTo>
                  <a:pt x="5301555" y="2765145"/>
                </a:lnTo>
                <a:lnTo>
                  <a:pt x="5299706" y="2911221"/>
                </a:lnTo>
                <a:lnTo>
                  <a:pt x="5297689" y="3057296"/>
                </a:lnTo>
                <a:lnTo>
                  <a:pt x="5296680" y="3201314"/>
                </a:lnTo>
                <a:lnTo>
                  <a:pt x="5297689" y="3343960"/>
                </a:lnTo>
                <a:lnTo>
                  <a:pt x="5297689" y="3485235"/>
                </a:lnTo>
                <a:lnTo>
                  <a:pt x="5299706" y="3625138"/>
                </a:lnTo>
                <a:lnTo>
                  <a:pt x="5302731" y="3762298"/>
                </a:lnTo>
                <a:lnTo>
                  <a:pt x="5305589" y="3898087"/>
                </a:lnTo>
                <a:lnTo>
                  <a:pt x="5308783" y="4031132"/>
                </a:lnTo>
                <a:lnTo>
                  <a:pt x="5313657" y="4163491"/>
                </a:lnTo>
                <a:lnTo>
                  <a:pt x="5318868" y="4293793"/>
                </a:lnTo>
                <a:lnTo>
                  <a:pt x="5323574" y="4421352"/>
                </a:lnTo>
                <a:lnTo>
                  <a:pt x="5336854" y="4670298"/>
                </a:lnTo>
                <a:lnTo>
                  <a:pt x="5350973" y="4908956"/>
                </a:lnTo>
                <a:lnTo>
                  <a:pt x="5365765" y="5138013"/>
                </a:lnTo>
                <a:lnTo>
                  <a:pt x="5382070" y="5354726"/>
                </a:lnTo>
                <a:lnTo>
                  <a:pt x="5399047" y="5561838"/>
                </a:lnTo>
                <a:lnTo>
                  <a:pt x="5417368" y="5753862"/>
                </a:lnTo>
                <a:lnTo>
                  <a:pt x="5435354" y="5934227"/>
                </a:lnTo>
                <a:lnTo>
                  <a:pt x="5453339" y="6100191"/>
                </a:lnTo>
                <a:lnTo>
                  <a:pt x="5470316" y="6252438"/>
                </a:lnTo>
                <a:lnTo>
                  <a:pt x="5486453" y="6387541"/>
                </a:lnTo>
                <a:lnTo>
                  <a:pt x="5501749" y="6509613"/>
                </a:lnTo>
                <a:lnTo>
                  <a:pt x="5514524" y="6612483"/>
                </a:lnTo>
                <a:lnTo>
                  <a:pt x="5526626" y="6698894"/>
                </a:lnTo>
                <a:lnTo>
                  <a:pt x="5543940" y="6817538"/>
                </a:lnTo>
                <a:lnTo>
                  <a:pt x="5549823" y="6858000"/>
                </a:lnTo>
                <a:lnTo>
                  <a:pt x="4644470" y="6858000"/>
                </a:lnTo>
                <a:lnTo>
                  <a:pt x="4644470" y="6858000"/>
                </a:lnTo>
                <a:lnTo>
                  <a:pt x="0" y="6858000"/>
                </a:lnTo>
                <a:lnTo>
                  <a:pt x="0" y="0"/>
                </a:lnTo>
                <a:lnTo>
                  <a:pt x="420510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1" name="Rectangle 140">
            <a:extLst>
              <a:ext uri="{FF2B5EF4-FFF2-40B4-BE49-F238E27FC236}">
                <a16:creationId xmlns:a16="http://schemas.microsoft.com/office/drawing/2014/main" id="{27114C93-446E-4342-B0E4-565235060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26" name="Picture 2" descr="https://www.saccounty.net/Government/PublishingImages/CountySeal-Color-lg.gif">
            <a:extLst>
              <a:ext uri="{FF2B5EF4-FFF2-40B4-BE49-F238E27FC236}">
                <a16:creationId xmlns:a16="http://schemas.microsoft.com/office/drawing/2014/main" id="{547EB8E0-B08B-4EA6-A2EC-72015DDC66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890" y="1932206"/>
            <a:ext cx="2993122" cy="2993122"/>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CE08BF-555C-4052-86B0-F3ADD3F2266A}"/>
              </a:ext>
            </a:extLst>
          </p:cNvPr>
          <p:cNvSpPr txBox="1"/>
          <p:nvPr/>
        </p:nvSpPr>
        <p:spPr>
          <a:xfrm>
            <a:off x="4107150" y="5981130"/>
            <a:ext cx="4875430" cy="646331"/>
          </a:xfrm>
          <a:prstGeom prst="rect">
            <a:avLst/>
          </a:prstGeom>
          <a:noFill/>
        </p:spPr>
        <p:txBody>
          <a:bodyPr wrap="square" rtlCol="0">
            <a:spAutoFit/>
          </a:bodyPr>
          <a:lstStyle/>
          <a:p>
            <a:pPr algn="ctr"/>
            <a:r>
              <a:rPr lang="en-US" b="1" dirty="0">
                <a:solidFill>
                  <a:srgbClr val="EDD545"/>
                </a:solidFill>
                <a:latin typeface="Arial" panose="020B0604020202020204" pitchFamily="34" charset="0"/>
                <a:cs typeface="Arial" panose="020B0604020202020204" pitchFamily="34" charset="0"/>
              </a:rPr>
              <a:t>NOVEMBER 2022</a:t>
            </a:r>
          </a:p>
          <a:p>
            <a:pPr algn="ctr"/>
            <a:r>
              <a:rPr lang="en-US" b="1" dirty="0">
                <a:solidFill>
                  <a:srgbClr val="EDD545"/>
                </a:solidFill>
                <a:latin typeface="Arial" panose="020B0604020202020204" pitchFamily="34" charset="0"/>
                <a:cs typeface="Arial" panose="020B0604020202020204" pitchFamily="34" charset="0"/>
              </a:rPr>
              <a:t> GENERAL ELECTION</a:t>
            </a:r>
          </a:p>
        </p:txBody>
      </p:sp>
    </p:spTree>
    <p:extLst>
      <p:ext uri="{BB962C8B-B14F-4D97-AF65-F5344CB8AC3E}">
        <p14:creationId xmlns:p14="http://schemas.microsoft.com/office/powerpoint/2010/main" val="173662462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491AE4-BC72-44D3-9C44-A6388B1A9F5E}"/>
              </a:ext>
            </a:extLst>
          </p:cNvPr>
          <p:cNvSpPr txBox="1"/>
          <p:nvPr/>
        </p:nvSpPr>
        <p:spPr>
          <a:xfrm>
            <a:off x="914400" y="1847106"/>
            <a:ext cx="3034600" cy="3785652"/>
          </a:xfrm>
          <a:prstGeom prst="rect">
            <a:avLst/>
          </a:prstGeom>
          <a:noFill/>
        </p:spPr>
        <p:txBody>
          <a:bodyPr wrap="square" rtlCol="0">
            <a:spAutoFit/>
          </a:bodyPr>
          <a:lstStyle/>
          <a:p>
            <a:pPr marL="214313" indent="-214313">
              <a:buFont typeface="Wingdings" panose="05000000000000000000" pitchFamily="2" charset="2"/>
              <a:buChar char="ü"/>
            </a:pPr>
            <a:r>
              <a:rPr lang="en-US" sz="1400" dirty="0">
                <a:latin typeface="Arial" panose="020B0604020202020204" pitchFamily="34" charset="0"/>
                <a:cs typeface="Arial" panose="020B0604020202020204" pitchFamily="34" charset="0"/>
              </a:rPr>
              <a:t>A candidate may designate a specific person to obtain and/or file nomination papers and/or a Declaration of Candidacy form on behalf of the candidate.</a:t>
            </a:r>
          </a:p>
          <a:p>
            <a:pPr marL="214313" indent="-214313">
              <a:buFont typeface="Wingdings" panose="05000000000000000000" pitchFamily="2" charset="2"/>
              <a:buChar char="ü"/>
            </a:pPr>
            <a:endParaRPr lang="en-US" sz="8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endParaRPr lang="en-US" sz="14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400" dirty="0">
                <a:latin typeface="Arial" panose="020B0604020202020204" pitchFamily="34" charset="0"/>
                <a:cs typeface="Arial" panose="020B0604020202020204" pitchFamily="34" charset="0"/>
              </a:rPr>
              <a:t>A Letter of Authorization form can be found on our website and must be properly completed and signed prior to either obtaining or filing the nomination papers for a candidate. </a:t>
            </a:r>
          </a:p>
          <a:p>
            <a:pPr marL="214313" indent="-214313">
              <a:buFont typeface="Wingdings" panose="05000000000000000000" pitchFamily="2" charset="2"/>
              <a:buChar char="ü"/>
            </a:pPr>
            <a:endParaRPr lang="en-US" sz="14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endParaRPr lang="en-US" sz="8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400" dirty="0">
                <a:latin typeface="Arial" panose="020B0604020202020204" pitchFamily="34" charset="0"/>
                <a:cs typeface="Arial" panose="020B0604020202020204" pitchFamily="34" charset="0"/>
              </a:rPr>
              <a:t>The filed Letter of Authorization shall be retained by the elections official. (Elections Code § 8028)</a:t>
            </a:r>
          </a:p>
        </p:txBody>
      </p:sp>
      <p:sp>
        <p:nvSpPr>
          <p:cNvPr id="9" name="Title 1">
            <a:extLst>
              <a:ext uri="{FF2B5EF4-FFF2-40B4-BE49-F238E27FC236}">
                <a16:creationId xmlns:a16="http://schemas.microsoft.com/office/drawing/2014/main" id="{15DBD9A1-0DA2-47C6-9F64-528649DE9805}"/>
              </a:ext>
            </a:extLst>
          </p:cNvPr>
          <p:cNvSpPr txBox="1">
            <a:spLocks/>
          </p:cNvSpPr>
          <p:nvPr/>
        </p:nvSpPr>
        <p:spPr>
          <a:xfrm>
            <a:off x="1261154" y="256949"/>
            <a:ext cx="6888891" cy="1074170"/>
          </a:xfrm>
          <a:prstGeom prst="rect">
            <a:avLst/>
          </a:prstGeom>
        </p:spPr>
        <p:txBody>
          <a:bodyPr vert="horz" lIns="91440" tIns="45720" rIns="91440" bIns="45720" rtlCol="0" anchor="b">
            <a:no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LETTER OF AUTHORIZATION</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CA3D76B-DCC8-4294-B74A-F0701EACA03B}"/>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pic>
        <p:nvPicPr>
          <p:cNvPr id="5" name="Content Placeholder 4">
            <a:extLst>
              <a:ext uri="{FF2B5EF4-FFF2-40B4-BE49-F238E27FC236}">
                <a16:creationId xmlns:a16="http://schemas.microsoft.com/office/drawing/2014/main" id="{34B75D45-1E46-4C6E-82B7-EC620DF8CE45}"/>
              </a:ext>
            </a:extLst>
          </p:cNvPr>
          <p:cNvPicPr>
            <a:picLocks noGrp="1" noChangeAspect="1"/>
          </p:cNvPicPr>
          <p:nvPr>
            <p:ph idx="1"/>
          </p:nvPr>
        </p:nvPicPr>
        <p:blipFill>
          <a:blip r:embed="rId3"/>
          <a:stretch>
            <a:fillRect/>
          </a:stretch>
        </p:blipFill>
        <p:spPr>
          <a:xfrm>
            <a:off x="4456385" y="1847106"/>
            <a:ext cx="2925956" cy="37856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60739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7EB37-3D74-4BFA-A6B7-347FED103357}"/>
              </a:ext>
            </a:extLst>
          </p:cNvPr>
          <p:cNvSpPr>
            <a:spLocks noGrp="1"/>
          </p:cNvSpPr>
          <p:nvPr>
            <p:ph type="title"/>
          </p:nvPr>
        </p:nvSpPr>
        <p:spPr>
          <a:xfrm>
            <a:off x="1746696" y="225359"/>
            <a:ext cx="7055380" cy="1400530"/>
          </a:xfrm>
        </p:spPr>
        <p:txBody>
          <a:bodyPr/>
          <a:lstStyle/>
          <a:p>
            <a:r>
              <a:rPr lang="en-US" sz="3200" b="1" dirty="0">
                <a:solidFill>
                  <a:schemeClr val="tx1"/>
                </a:solidFill>
                <a:latin typeface="Arial" panose="020B0604020202020204" pitchFamily="34" charset="0"/>
                <a:cs typeface="Arial" panose="020B0604020202020204" pitchFamily="34" charset="0"/>
              </a:rPr>
              <a:t>CANDIDATE RECEIPT AND ACKNOWLEDGMENT FORM</a:t>
            </a:r>
            <a:endParaRPr lang="en-US" sz="3200" dirty="0"/>
          </a:p>
        </p:txBody>
      </p:sp>
      <p:sp>
        <p:nvSpPr>
          <p:cNvPr id="3" name="Content Placeholder 2">
            <a:extLst>
              <a:ext uri="{FF2B5EF4-FFF2-40B4-BE49-F238E27FC236}">
                <a16:creationId xmlns:a16="http://schemas.microsoft.com/office/drawing/2014/main" id="{BE858490-F270-4E0A-9AA1-88223EA808C7}"/>
              </a:ext>
            </a:extLst>
          </p:cNvPr>
          <p:cNvSpPr>
            <a:spLocks noGrp="1"/>
          </p:cNvSpPr>
          <p:nvPr>
            <p:ph idx="1"/>
          </p:nvPr>
        </p:nvSpPr>
        <p:spPr>
          <a:xfrm>
            <a:off x="1558966" y="1506776"/>
            <a:ext cx="7256293" cy="1057737"/>
          </a:xfrm>
        </p:spPr>
        <p:txBody>
          <a:bodyPr/>
          <a:lstStyle/>
          <a:p>
            <a:r>
              <a:rPr lang="en-US" sz="1400" dirty="0">
                <a:latin typeface="Arial" panose="020B0604020202020204" pitchFamily="34" charset="0"/>
                <a:cs typeface="Arial" panose="020B0604020202020204" pitchFamily="34" charset="0"/>
              </a:rPr>
              <a:t>Completed by both the candidate and the elections official. </a:t>
            </a:r>
          </a:p>
          <a:p>
            <a:r>
              <a:rPr lang="en-US" sz="1400" dirty="0">
                <a:latin typeface="Arial" panose="020B0604020202020204" pitchFamily="34" charset="0"/>
                <a:cs typeface="Arial" panose="020B0604020202020204" pitchFamily="34" charset="0"/>
              </a:rPr>
              <a:t>Serves as an acknowledgment of what was issued and received.</a:t>
            </a:r>
          </a:p>
          <a:p>
            <a:r>
              <a:rPr lang="en-US" sz="1400" dirty="0">
                <a:latin typeface="Arial" panose="020B0604020202020204" pitchFamily="34" charset="0"/>
                <a:cs typeface="Arial" panose="020B0604020202020204" pitchFamily="34" charset="0"/>
              </a:rPr>
              <a:t>Must be signed in the presence of an elections official.</a:t>
            </a:r>
          </a:p>
          <a:p>
            <a:endParaRPr lang="en-US" dirty="0"/>
          </a:p>
        </p:txBody>
      </p:sp>
      <p:pic>
        <p:nvPicPr>
          <p:cNvPr id="4" name="Picture 3">
            <a:extLst>
              <a:ext uri="{FF2B5EF4-FFF2-40B4-BE49-F238E27FC236}">
                <a16:creationId xmlns:a16="http://schemas.microsoft.com/office/drawing/2014/main" id="{E0FF3E09-9F8D-41D2-9CC3-FA2A9CE94A0D}"/>
              </a:ext>
            </a:extLst>
          </p:cNvPr>
          <p:cNvPicPr>
            <a:picLocks noChangeAspect="1"/>
          </p:cNvPicPr>
          <p:nvPr/>
        </p:nvPicPr>
        <p:blipFill>
          <a:blip r:embed="rId2"/>
          <a:stretch>
            <a:fillRect/>
          </a:stretch>
        </p:blipFill>
        <p:spPr>
          <a:xfrm>
            <a:off x="2320653" y="2772435"/>
            <a:ext cx="1843800" cy="2408689"/>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10C37EB5-3BD5-46CF-B83A-C012287FAB69}"/>
              </a:ext>
            </a:extLst>
          </p:cNvPr>
          <p:cNvPicPr>
            <a:picLocks noChangeAspect="1"/>
          </p:cNvPicPr>
          <p:nvPr/>
        </p:nvPicPr>
        <p:blipFill>
          <a:blip r:embed="rId3"/>
          <a:stretch>
            <a:fillRect/>
          </a:stretch>
        </p:blipFill>
        <p:spPr>
          <a:xfrm>
            <a:off x="3650100" y="2981328"/>
            <a:ext cx="1843800" cy="2386094"/>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3300F53-8A78-47E2-BC81-42D1C7AC253F}"/>
              </a:ext>
            </a:extLst>
          </p:cNvPr>
          <p:cNvPicPr>
            <a:picLocks noChangeAspect="1"/>
          </p:cNvPicPr>
          <p:nvPr/>
        </p:nvPicPr>
        <p:blipFill>
          <a:blip r:embed="rId4"/>
          <a:stretch>
            <a:fillRect/>
          </a:stretch>
        </p:blipFill>
        <p:spPr>
          <a:xfrm>
            <a:off x="5085153" y="3167372"/>
            <a:ext cx="1832343" cy="2371268"/>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7EC9EADB-79D5-4174-AAE2-8C0286BEF4F1}"/>
              </a:ext>
            </a:extLst>
          </p:cNvPr>
          <p:cNvSpPr/>
          <p:nvPr/>
        </p:nvSpPr>
        <p:spPr>
          <a:xfrm>
            <a:off x="483833" y="5665287"/>
            <a:ext cx="8176334" cy="1015663"/>
          </a:xfrm>
          <a:prstGeom prst="rect">
            <a:avLst/>
          </a:prstGeom>
        </p:spPr>
        <p:txBody>
          <a:bodyPr wrap="square">
            <a:spAutoFit/>
          </a:bodyPr>
          <a:lstStyle/>
          <a:p>
            <a:pPr algn="ctr">
              <a:spcBef>
                <a:spcPts val="0"/>
              </a:spcBef>
            </a:pPr>
            <a:r>
              <a:rPr lang="en-US" sz="1200" dirty="0">
                <a:latin typeface="Arial" panose="020B0604020202020204" pitchFamily="34" charset="0"/>
                <a:cs typeface="Arial" panose="020B0604020202020204" pitchFamily="34" charset="0"/>
              </a:rPr>
              <a:t>All candidates who are issued nomination papers will be required to acknowledge that all original, signed nomination documents are due in our office on August 12, 2022 by 5 pm.</a:t>
            </a:r>
          </a:p>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It is your responsibility as a candidate to ensure that you have met the requirements and filed all nomination documents by the deadline.</a:t>
            </a:r>
          </a:p>
        </p:txBody>
      </p:sp>
      <p:pic>
        <p:nvPicPr>
          <p:cNvPr id="9" name="Picture 8">
            <a:extLst>
              <a:ext uri="{FF2B5EF4-FFF2-40B4-BE49-F238E27FC236}">
                <a16:creationId xmlns:a16="http://schemas.microsoft.com/office/drawing/2014/main" id="{D1D0D47B-6A83-4E33-9323-7D50E6CF43EE}"/>
              </a:ext>
            </a:extLst>
          </p:cNvPr>
          <p:cNvPicPr>
            <a:picLocks noChangeAspect="1"/>
          </p:cNvPicPr>
          <p:nvPr/>
        </p:nvPicPr>
        <p:blipFill>
          <a:blip r:embed="rId5"/>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1339795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D233589-BD4A-4909-932F-28C2BB6D56CC}"/>
              </a:ext>
            </a:extLst>
          </p:cNvPr>
          <p:cNvSpPr>
            <a:spLocks noGrp="1"/>
          </p:cNvSpPr>
          <p:nvPr>
            <p:ph type="subTitle" idx="1"/>
          </p:nvPr>
        </p:nvSpPr>
        <p:spPr>
          <a:xfrm>
            <a:off x="203761" y="1869035"/>
            <a:ext cx="2836687" cy="4845943"/>
          </a:xfrm>
        </p:spPr>
        <p:txBody>
          <a:bodyPr>
            <a:noAutofit/>
          </a:bodyPr>
          <a:lstStyle/>
          <a:p>
            <a:pPr algn="ctr"/>
            <a:r>
              <a:rPr lang="en-US" sz="1400" b="1" cap="none" dirty="0">
                <a:solidFill>
                  <a:schemeClr val="tx1"/>
                </a:solidFill>
                <a:latin typeface="Arial" panose="020B0604020202020204" pitchFamily="34" charset="0"/>
                <a:cs typeface="Arial" panose="020B0604020202020204" pitchFamily="34" charset="0"/>
              </a:rPr>
              <a:t>The Following Offices Require Nomination Signatures:</a:t>
            </a:r>
          </a:p>
          <a:p>
            <a:endParaRPr lang="en-US" sz="1400" cap="none"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400" cap="none" dirty="0">
                <a:solidFill>
                  <a:schemeClr val="tx1"/>
                </a:solidFill>
                <a:latin typeface="Arial" panose="020B0604020202020204" pitchFamily="34" charset="0"/>
                <a:cs typeface="Arial" panose="020B0604020202020204" pitchFamily="34" charset="0"/>
              </a:rPr>
              <a:t>American River Flood Control District</a:t>
            </a:r>
          </a:p>
          <a:p>
            <a:pPr marL="285750" indent="-285750">
              <a:buFont typeface="Wingdings" panose="05000000000000000000" pitchFamily="2" charset="2"/>
              <a:buChar char="ü"/>
            </a:pPr>
            <a:r>
              <a:rPr lang="en-US" sz="1400" cap="none" dirty="0">
                <a:solidFill>
                  <a:schemeClr val="tx1"/>
                </a:solidFill>
                <a:latin typeface="Arial" panose="020B0604020202020204" pitchFamily="34" charset="0"/>
                <a:cs typeface="Arial" panose="020B0604020202020204" pitchFamily="34" charset="0"/>
              </a:rPr>
              <a:t>Florin RCD</a:t>
            </a:r>
          </a:p>
          <a:p>
            <a:pPr marL="285750" indent="-285750">
              <a:buFont typeface="Wingdings" panose="05000000000000000000" pitchFamily="2" charset="2"/>
              <a:buChar char="ü"/>
            </a:pPr>
            <a:r>
              <a:rPr lang="en-US" sz="1400" cap="none" dirty="0">
                <a:solidFill>
                  <a:schemeClr val="tx1"/>
                </a:solidFill>
                <a:latin typeface="Arial" panose="020B0604020202020204" pitchFamily="34" charset="0"/>
                <a:cs typeface="Arial" panose="020B0604020202020204" pitchFamily="34" charset="0"/>
              </a:rPr>
              <a:t>SMUD- Sacramento Municipal Utility District</a:t>
            </a:r>
          </a:p>
          <a:p>
            <a:pPr marL="285750" indent="-285750">
              <a:buFont typeface="Wingdings" panose="05000000000000000000" pitchFamily="2" charset="2"/>
              <a:buChar char="ü"/>
            </a:pPr>
            <a:r>
              <a:rPr lang="en-US" sz="1400" cap="none" dirty="0">
                <a:solidFill>
                  <a:schemeClr val="tx1"/>
                </a:solidFill>
                <a:latin typeface="Arial" panose="020B0604020202020204" pitchFamily="34" charset="0"/>
                <a:cs typeface="Arial" panose="020B0604020202020204" pitchFamily="34" charset="0"/>
              </a:rPr>
              <a:t>** City Offices- Contact City Clerk</a:t>
            </a:r>
          </a:p>
        </p:txBody>
      </p:sp>
      <p:pic>
        <p:nvPicPr>
          <p:cNvPr id="9" name="Picture 8">
            <a:extLst>
              <a:ext uri="{FF2B5EF4-FFF2-40B4-BE49-F238E27FC236}">
                <a16:creationId xmlns:a16="http://schemas.microsoft.com/office/drawing/2014/main" id="{77332611-CF70-41B6-8AFC-A8DF9C541DD3}"/>
              </a:ext>
            </a:extLst>
          </p:cNvPr>
          <p:cNvPicPr>
            <a:picLocks noChangeAspect="1"/>
          </p:cNvPicPr>
          <p:nvPr/>
        </p:nvPicPr>
        <p:blipFill>
          <a:blip r:embed="rId2"/>
          <a:stretch>
            <a:fillRect/>
          </a:stretch>
        </p:blipFill>
        <p:spPr>
          <a:xfrm>
            <a:off x="3093290" y="1522520"/>
            <a:ext cx="3118085" cy="4114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6D91F775-C2B8-4437-BDB7-76931808F9AD}"/>
              </a:ext>
            </a:extLst>
          </p:cNvPr>
          <p:cNvSpPr txBox="1"/>
          <p:nvPr/>
        </p:nvSpPr>
        <p:spPr>
          <a:xfrm>
            <a:off x="6317059" y="1782395"/>
            <a:ext cx="2526739" cy="2769989"/>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 Requirement for signers:     </a:t>
            </a:r>
          </a:p>
          <a:p>
            <a:endParaRPr lang="en-US" sz="16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400" dirty="0">
                <a:latin typeface="Arial" panose="020B0604020202020204" pitchFamily="34" charset="0"/>
                <a:cs typeface="Arial" panose="020B0604020202020204" pitchFamily="34" charset="0"/>
              </a:rPr>
              <a:t>Signer must be a registered voter within the district, division or ward</a:t>
            </a:r>
          </a:p>
          <a:p>
            <a:pPr marL="214313" indent="-214313">
              <a:buFont typeface="Wingdings" panose="05000000000000000000" pitchFamily="2" charset="2"/>
              <a:buChar char="ü"/>
            </a:pPr>
            <a:endParaRPr lang="en-US" sz="14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400" dirty="0">
                <a:latin typeface="Arial" panose="020B0604020202020204" pitchFamily="34" charset="0"/>
                <a:cs typeface="Arial" panose="020B0604020202020204" pitchFamily="34" charset="0"/>
              </a:rPr>
              <a:t>Signer must print physical address only </a:t>
            </a:r>
          </a:p>
          <a:p>
            <a:pPr marL="214313" indent="-214313">
              <a:buFont typeface="Wingdings" panose="05000000000000000000" pitchFamily="2" charset="2"/>
              <a:buChar char="ü"/>
            </a:pPr>
            <a:endParaRPr lang="en-US" sz="14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400" dirty="0">
                <a:latin typeface="Arial" panose="020B0604020202020204" pitchFamily="34" charset="0"/>
                <a:cs typeface="Arial" panose="020B0604020202020204" pitchFamily="34" charset="0"/>
              </a:rPr>
              <a:t>Signer must print and sign their own name</a:t>
            </a:r>
          </a:p>
        </p:txBody>
      </p:sp>
      <p:cxnSp>
        <p:nvCxnSpPr>
          <p:cNvPr id="7" name="Straight Connector 6">
            <a:extLst>
              <a:ext uri="{FF2B5EF4-FFF2-40B4-BE49-F238E27FC236}">
                <a16:creationId xmlns:a16="http://schemas.microsoft.com/office/drawing/2014/main" id="{7965FAAD-EA13-44A7-BAE1-3F644B7A2536}"/>
              </a:ext>
            </a:extLst>
          </p:cNvPr>
          <p:cNvCxnSpPr>
            <a:cxnSpLocks/>
          </p:cNvCxnSpPr>
          <p:nvPr/>
        </p:nvCxnSpPr>
        <p:spPr>
          <a:xfrm>
            <a:off x="3280015" y="2839270"/>
            <a:ext cx="2760187" cy="0"/>
          </a:xfrm>
          <a:prstGeom prst="line">
            <a:avLst/>
          </a:prstGeom>
          <a:ln w="22225">
            <a:solidFill>
              <a:srgbClr val="C0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E5535B3-8038-464C-BBD8-D502154B838E}"/>
              </a:ext>
            </a:extLst>
          </p:cNvPr>
          <p:cNvCxnSpPr>
            <a:cxnSpLocks/>
          </p:cNvCxnSpPr>
          <p:nvPr/>
        </p:nvCxnSpPr>
        <p:spPr>
          <a:xfrm>
            <a:off x="3292825" y="3154216"/>
            <a:ext cx="2760187" cy="0"/>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61061E-DA5F-420A-8A47-9EA4072CF435}"/>
              </a:ext>
            </a:extLst>
          </p:cNvPr>
          <p:cNvCxnSpPr>
            <a:cxnSpLocks/>
          </p:cNvCxnSpPr>
          <p:nvPr/>
        </p:nvCxnSpPr>
        <p:spPr>
          <a:xfrm>
            <a:off x="3292825" y="2839270"/>
            <a:ext cx="0" cy="314946"/>
          </a:xfrm>
          <a:prstGeom prst="line">
            <a:avLst/>
          </a:prstGeom>
          <a:ln w="19050">
            <a:solidFill>
              <a:srgbClr val="C0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3B58701-0B81-44A6-A009-C4761A785286}"/>
              </a:ext>
            </a:extLst>
          </p:cNvPr>
          <p:cNvCxnSpPr>
            <a:cxnSpLocks/>
          </p:cNvCxnSpPr>
          <p:nvPr/>
        </p:nvCxnSpPr>
        <p:spPr>
          <a:xfrm>
            <a:off x="6040202" y="2846528"/>
            <a:ext cx="0" cy="276534"/>
          </a:xfrm>
          <a:prstGeom prst="line">
            <a:avLst/>
          </a:prstGeom>
          <a:ln w="25400">
            <a:solidFill>
              <a:srgbClr val="C00000">
                <a:alpha val="60000"/>
              </a:srgb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7E85882-08BC-463A-97FA-04DE0B1F9C87}"/>
              </a:ext>
            </a:extLst>
          </p:cNvPr>
          <p:cNvSpPr txBox="1">
            <a:spLocks/>
          </p:cNvSpPr>
          <p:nvPr/>
        </p:nvSpPr>
        <p:spPr>
          <a:xfrm>
            <a:off x="1207888" y="143022"/>
            <a:ext cx="6888891" cy="1074170"/>
          </a:xfrm>
          <a:prstGeom prst="rect">
            <a:avLst/>
          </a:prstGeom>
        </p:spPr>
        <p:txBody>
          <a:bodyPr vert="horz" lIns="91440" tIns="45720" rIns="91440" bIns="45720" rtlCol="0" anchor="b">
            <a:no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NOMINATION PETITIONS</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95173A3-076E-4FB8-805D-37947DCD3852}"/>
              </a:ext>
            </a:extLst>
          </p:cNvPr>
          <p:cNvPicPr>
            <a:picLocks noChangeAspect="1"/>
          </p:cNvPicPr>
          <p:nvPr/>
        </p:nvPicPr>
        <p:blipFill>
          <a:blip r:embed="rId3"/>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1650968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F5B85-C1BC-4526-B9A0-EC8C54E19C17}"/>
              </a:ext>
            </a:extLst>
          </p:cNvPr>
          <p:cNvSpPr>
            <a:spLocks noGrp="1"/>
          </p:cNvSpPr>
          <p:nvPr>
            <p:ph type="title"/>
          </p:nvPr>
        </p:nvSpPr>
        <p:spPr>
          <a:xfrm>
            <a:off x="687981" y="196118"/>
            <a:ext cx="8257236" cy="1106488"/>
          </a:xfrm>
        </p:spPr>
        <p:txBody>
          <a:bodyPr>
            <a:noAutofit/>
          </a:bodyPr>
          <a:lstStyle/>
          <a:p>
            <a:pPr algn="ctr"/>
            <a:r>
              <a:rPr lang="en-US" sz="3600" b="1" dirty="0">
                <a:solidFill>
                  <a:schemeClr val="tx1"/>
                </a:solidFill>
                <a:latin typeface="Arial" panose="020B0604020202020204" pitchFamily="34" charset="0"/>
                <a:cs typeface="Arial" panose="020B0604020202020204" pitchFamily="34" charset="0"/>
              </a:rPr>
              <a:t>NOMINATION PETITIONS</a:t>
            </a:r>
            <a:br>
              <a:rPr lang="en-US" sz="3600" b="1" dirty="0">
                <a:solidFill>
                  <a:schemeClr val="tx1"/>
                </a:solidFill>
                <a:latin typeface="Arial" panose="020B0604020202020204" pitchFamily="34" charset="0"/>
                <a:cs typeface="Arial" panose="020B0604020202020204" pitchFamily="34" charset="0"/>
              </a:rPr>
            </a:br>
            <a:r>
              <a:rPr lang="en-US" sz="3600" b="1" cap="none" dirty="0">
                <a:solidFill>
                  <a:schemeClr val="tx1"/>
                </a:solidFill>
                <a:latin typeface="Arial" panose="020B0604020202020204" pitchFamily="34" charset="0"/>
                <a:cs typeface="Arial" panose="020B0604020202020204" pitchFamily="34" charset="0"/>
              </a:rPr>
              <a:t>AFFIDAVIT OF THE CIRCULATOR</a:t>
            </a:r>
            <a:endParaRPr lang="en-US" sz="3600" dirty="0">
              <a:solidFill>
                <a:schemeClr val="tx1"/>
              </a:solidFill>
            </a:endParaRPr>
          </a:p>
        </p:txBody>
      </p:sp>
      <p:pic>
        <p:nvPicPr>
          <p:cNvPr id="34" name="Content Placeholder 33">
            <a:extLst>
              <a:ext uri="{FF2B5EF4-FFF2-40B4-BE49-F238E27FC236}">
                <a16:creationId xmlns:a16="http://schemas.microsoft.com/office/drawing/2014/main" id="{FD29B633-B169-4993-8AA4-F1210BAE615B}"/>
              </a:ext>
            </a:extLst>
          </p:cNvPr>
          <p:cNvPicPr>
            <a:picLocks noGrp="1" noChangeAspect="1"/>
          </p:cNvPicPr>
          <p:nvPr>
            <p:ph idx="1"/>
          </p:nvPr>
        </p:nvPicPr>
        <p:blipFill>
          <a:blip r:embed="rId2"/>
          <a:stretch>
            <a:fillRect/>
          </a:stretch>
        </p:blipFill>
        <p:spPr>
          <a:xfrm>
            <a:off x="3226789" y="1718199"/>
            <a:ext cx="3179619" cy="4114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7" name="TextBox 26">
            <a:extLst>
              <a:ext uri="{FF2B5EF4-FFF2-40B4-BE49-F238E27FC236}">
                <a16:creationId xmlns:a16="http://schemas.microsoft.com/office/drawing/2014/main" id="{9C00B383-F226-4211-97CD-2AE58D3A589B}"/>
              </a:ext>
            </a:extLst>
          </p:cNvPr>
          <p:cNvSpPr txBox="1"/>
          <p:nvPr/>
        </p:nvSpPr>
        <p:spPr>
          <a:xfrm>
            <a:off x="812389" y="1678015"/>
            <a:ext cx="2220268" cy="4154984"/>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INSTRUCTIONS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Candidates may circulate their own petitions.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Anyone that circulates a petition must be 18 years of age or older.</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*Anyone that acts as a Circulator for a prospective candidate seeking election for SMUD Board of Directors must also be registered in the ward.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Circulator will print their name, address and dates that the petition was circulated.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Circulator’s signature is required.</a:t>
            </a:r>
          </a:p>
        </p:txBody>
      </p:sp>
      <p:sp>
        <p:nvSpPr>
          <p:cNvPr id="28" name="TextBox 27">
            <a:extLst>
              <a:ext uri="{FF2B5EF4-FFF2-40B4-BE49-F238E27FC236}">
                <a16:creationId xmlns:a16="http://schemas.microsoft.com/office/drawing/2014/main" id="{69FDB753-60BE-40E2-A4B6-9727FE964E2F}"/>
              </a:ext>
            </a:extLst>
          </p:cNvPr>
          <p:cNvSpPr txBox="1"/>
          <p:nvPr/>
        </p:nvSpPr>
        <p:spPr>
          <a:xfrm>
            <a:off x="4156750" y="3313275"/>
            <a:ext cx="2564606" cy="369332"/>
          </a:xfrm>
          <a:prstGeom prst="rect">
            <a:avLst/>
          </a:prstGeom>
          <a:noFill/>
        </p:spPr>
        <p:txBody>
          <a:bodyPr wrap="square" rtlCol="0">
            <a:spAutoFit/>
          </a:bodyPr>
          <a:lstStyle/>
          <a:p>
            <a:r>
              <a:rPr lang="en-US" sz="900" b="1" dirty="0">
                <a:solidFill>
                  <a:srgbClr val="FF0000"/>
                </a:solidFill>
                <a:latin typeface="Arial" panose="020B0604020202020204" pitchFamily="34" charset="0"/>
                <a:cs typeface="Arial" panose="020B0604020202020204" pitchFamily="34" charset="0"/>
              </a:rPr>
              <a:t>Circulator must sign and date this </a:t>
            </a:r>
          </a:p>
          <a:p>
            <a:r>
              <a:rPr lang="en-US" sz="900" b="1" dirty="0">
                <a:solidFill>
                  <a:srgbClr val="FF0000"/>
                </a:solidFill>
                <a:latin typeface="Arial" panose="020B0604020202020204" pitchFamily="34" charset="0"/>
                <a:cs typeface="Arial" panose="020B0604020202020204" pitchFamily="34" charset="0"/>
              </a:rPr>
              <a:t>section of the Nomination Petition.</a:t>
            </a:r>
          </a:p>
        </p:txBody>
      </p:sp>
      <p:sp>
        <p:nvSpPr>
          <p:cNvPr id="5" name="TextBox 4">
            <a:extLst>
              <a:ext uri="{FF2B5EF4-FFF2-40B4-BE49-F238E27FC236}">
                <a16:creationId xmlns:a16="http://schemas.microsoft.com/office/drawing/2014/main" id="{1BEA25FC-3A84-4607-A5EC-0E4DBB93B8CC}"/>
              </a:ext>
            </a:extLst>
          </p:cNvPr>
          <p:cNvSpPr txBox="1"/>
          <p:nvPr/>
        </p:nvSpPr>
        <p:spPr>
          <a:xfrm>
            <a:off x="6794673" y="5094335"/>
            <a:ext cx="2093843"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bottom portion of the form is reserved for the Elections Official.</a:t>
            </a:r>
          </a:p>
        </p:txBody>
      </p:sp>
      <p:cxnSp>
        <p:nvCxnSpPr>
          <p:cNvPr id="7" name="Straight Arrow Connector 6">
            <a:extLst>
              <a:ext uri="{FF2B5EF4-FFF2-40B4-BE49-F238E27FC236}">
                <a16:creationId xmlns:a16="http://schemas.microsoft.com/office/drawing/2014/main" id="{E4161B9D-2A00-4161-8B5A-B8969678BF54}"/>
              </a:ext>
            </a:extLst>
          </p:cNvPr>
          <p:cNvCxnSpPr>
            <a:cxnSpLocks/>
          </p:cNvCxnSpPr>
          <p:nvPr/>
        </p:nvCxnSpPr>
        <p:spPr>
          <a:xfrm>
            <a:off x="5871671" y="5094335"/>
            <a:ext cx="923002" cy="122982"/>
          </a:xfrm>
          <a:prstGeom prst="straightConnector1">
            <a:avLst/>
          </a:prstGeom>
          <a:ln w="28575">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53A47F3-70AF-40B4-8BA8-19AFA14CC09C}"/>
              </a:ext>
            </a:extLst>
          </p:cNvPr>
          <p:cNvPicPr>
            <a:picLocks noChangeAspect="1"/>
          </p:cNvPicPr>
          <p:nvPr/>
        </p:nvPicPr>
        <p:blipFill>
          <a:blip r:embed="rId3"/>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3404205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219C64-C108-47B8-9DF8-C44768C2C50F}"/>
              </a:ext>
            </a:extLst>
          </p:cNvPr>
          <p:cNvSpPr txBox="1"/>
          <p:nvPr/>
        </p:nvSpPr>
        <p:spPr>
          <a:xfrm>
            <a:off x="687981" y="1711489"/>
            <a:ext cx="2450306" cy="1938992"/>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INSTRUCTIONS</a:t>
            </a:r>
          </a:p>
          <a:p>
            <a:endParaRPr lang="en-US" sz="1200" b="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Candidates must complete the Affidavit of the Nominee section.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section contains the candidate’s name for use on the ballot, office sought, as well as the Ballot Designation proposed by the candidate. </a:t>
            </a:r>
          </a:p>
        </p:txBody>
      </p:sp>
      <p:sp>
        <p:nvSpPr>
          <p:cNvPr id="8" name="TextBox 7">
            <a:extLst>
              <a:ext uri="{FF2B5EF4-FFF2-40B4-BE49-F238E27FC236}">
                <a16:creationId xmlns:a16="http://schemas.microsoft.com/office/drawing/2014/main" id="{F887DCF3-8A19-40C6-828D-818F9DD4C135}"/>
              </a:ext>
            </a:extLst>
          </p:cNvPr>
          <p:cNvSpPr txBox="1"/>
          <p:nvPr/>
        </p:nvSpPr>
        <p:spPr>
          <a:xfrm>
            <a:off x="6363883" y="1711488"/>
            <a:ext cx="2318379" cy="2308324"/>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Oath of Office must be administered by the Elections Official in the elections office and signed by both the candidate and the Elections Official.</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Oath of Office is administered by a Notary Public, then the candidate, and Notary will sign this section. Notary must then place their seal on the form.</a:t>
            </a:r>
          </a:p>
        </p:txBody>
      </p:sp>
      <p:pic>
        <p:nvPicPr>
          <p:cNvPr id="9" name="Picture 8">
            <a:extLst>
              <a:ext uri="{FF2B5EF4-FFF2-40B4-BE49-F238E27FC236}">
                <a16:creationId xmlns:a16="http://schemas.microsoft.com/office/drawing/2014/main" id="{E4E85A8B-4A36-40DC-A103-FD1532F1EA3E}"/>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sp>
        <p:nvSpPr>
          <p:cNvPr id="10" name="Title 1">
            <a:extLst>
              <a:ext uri="{FF2B5EF4-FFF2-40B4-BE49-F238E27FC236}">
                <a16:creationId xmlns:a16="http://schemas.microsoft.com/office/drawing/2014/main" id="{61F75E96-2FC2-44CF-B876-806428163AFC}"/>
              </a:ext>
            </a:extLst>
          </p:cNvPr>
          <p:cNvSpPr txBox="1">
            <a:spLocks/>
          </p:cNvSpPr>
          <p:nvPr/>
        </p:nvSpPr>
        <p:spPr>
          <a:xfrm>
            <a:off x="687981" y="196118"/>
            <a:ext cx="8257236" cy="1106488"/>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tx1"/>
                </a:solidFill>
                <a:latin typeface="Arial" panose="020B0604020202020204" pitchFamily="34" charset="0"/>
                <a:cs typeface="Arial" panose="020B0604020202020204" pitchFamily="34" charset="0"/>
              </a:rPr>
              <a:t>NOMINATION PETITIONS</a:t>
            </a:r>
            <a:br>
              <a:rPr lang="en-US" sz="3600" b="1" dirty="0">
                <a:solidFill>
                  <a:schemeClr val="tx1"/>
                </a:solidFill>
                <a:latin typeface="Arial" panose="020B0604020202020204" pitchFamily="34" charset="0"/>
                <a:cs typeface="Arial" panose="020B0604020202020204" pitchFamily="34" charset="0"/>
              </a:rPr>
            </a:br>
            <a:r>
              <a:rPr lang="en-US" sz="3600" b="1" dirty="0">
                <a:solidFill>
                  <a:schemeClr val="tx1"/>
                </a:solidFill>
                <a:latin typeface="Arial" panose="020B0604020202020204" pitchFamily="34" charset="0"/>
                <a:cs typeface="Arial" panose="020B0604020202020204" pitchFamily="34" charset="0"/>
              </a:rPr>
              <a:t>AFFIDAVIT OF THE NOMINEE</a:t>
            </a:r>
            <a:endParaRPr lang="en-US" sz="3600" dirty="0">
              <a:solidFill>
                <a:schemeClr val="tx1"/>
              </a:solidFill>
            </a:endParaRPr>
          </a:p>
        </p:txBody>
      </p:sp>
      <p:pic>
        <p:nvPicPr>
          <p:cNvPr id="4" name="Picture 3">
            <a:extLst>
              <a:ext uri="{FF2B5EF4-FFF2-40B4-BE49-F238E27FC236}">
                <a16:creationId xmlns:a16="http://schemas.microsoft.com/office/drawing/2014/main" id="{BCE3C4D2-8D05-42E3-8EA5-06D18714D7E4}"/>
              </a:ext>
            </a:extLst>
          </p:cNvPr>
          <p:cNvPicPr>
            <a:picLocks noChangeAspect="1"/>
          </p:cNvPicPr>
          <p:nvPr/>
        </p:nvPicPr>
        <p:blipFill>
          <a:blip r:embed="rId3"/>
          <a:stretch>
            <a:fillRect/>
          </a:stretch>
        </p:blipFill>
        <p:spPr>
          <a:xfrm>
            <a:off x="3141441" y="1575646"/>
            <a:ext cx="2864274" cy="37067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23783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sharpenSoften amount="52000"/>
                    </a14:imgEffect>
                  </a14:imgLayer>
                </a14:imgProps>
              </a:ext>
            </a:extLst>
          </a:blip>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80933C-82CF-47BA-BA19-84F8C8319DF0}"/>
              </a:ext>
            </a:extLst>
          </p:cNvPr>
          <p:cNvSpPr txBox="1"/>
          <p:nvPr/>
        </p:nvSpPr>
        <p:spPr>
          <a:xfrm>
            <a:off x="6467474" y="1630648"/>
            <a:ext cx="1974574" cy="120032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Note: This form will be made available only in our office unless requested by the candidate via mail or email.</a:t>
            </a:r>
          </a:p>
        </p:txBody>
      </p:sp>
      <p:sp>
        <p:nvSpPr>
          <p:cNvPr id="9" name="TextBox 8">
            <a:extLst>
              <a:ext uri="{FF2B5EF4-FFF2-40B4-BE49-F238E27FC236}">
                <a16:creationId xmlns:a16="http://schemas.microsoft.com/office/drawing/2014/main" id="{1E8D8CFA-E891-4352-B125-2C5B975EFD1E}"/>
              </a:ext>
            </a:extLst>
          </p:cNvPr>
          <p:cNvSpPr txBox="1"/>
          <p:nvPr/>
        </p:nvSpPr>
        <p:spPr>
          <a:xfrm>
            <a:off x="914400" y="1565729"/>
            <a:ext cx="2261743" cy="3970318"/>
          </a:xfrm>
          <a:prstGeom prst="rect">
            <a:avLst/>
          </a:prstGeom>
          <a:noFill/>
        </p:spPr>
        <p:txBody>
          <a:bodyPr wrap="square" rtlCol="0">
            <a:spAutoFit/>
          </a:bodyPr>
          <a:lstStyle/>
          <a:p>
            <a:r>
              <a:rPr lang="en-US" b="1" baseline="30000" dirty="0">
                <a:latin typeface="Arial" panose="020B0604020202020204" pitchFamily="34" charset="0"/>
                <a:cs typeface="Arial" panose="020B0604020202020204" pitchFamily="34" charset="0"/>
              </a:rPr>
              <a:t>INSTRUCTIONS</a:t>
            </a:r>
          </a:p>
          <a:p>
            <a:endParaRPr lang="en-US" sz="800" baseline="30000" dirty="0">
              <a:latin typeface="Arial" panose="020B0604020202020204" pitchFamily="34" charset="0"/>
              <a:cs typeface="Arial" panose="020B0604020202020204" pitchFamily="34" charset="0"/>
            </a:endParaRPr>
          </a:p>
          <a:p>
            <a:endParaRPr lang="en-US" b="1" baseline="30000" dirty="0">
              <a:latin typeface="Arial" panose="020B0604020202020204" pitchFamily="34" charset="0"/>
              <a:cs typeface="Arial" panose="020B0604020202020204" pitchFamily="34" charset="0"/>
            </a:endParaRPr>
          </a:p>
          <a:p>
            <a:r>
              <a:rPr lang="en-US" b="1" baseline="30000" dirty="0">
                <a:latin typeface="Arial" panose="020B0604020202020204" pitchFamily="34" charset="0"/>
                <a:cs typeface="Arial" panose="020B0604020202020204" pitchFamily="34" charset="0"/>
              </a:rPr>
              <a:t>Section 1:</a:t>
            </a:r>
            <a:endParaRPr lang="en-US" baseline="30000" dirty="0">
              <a:latin typeface="Arial" panose="020B0604020202020204" pitchFamily="34" charset="0"/>
              <a:cs typeface="Arial" panose="020B0604020202020204" pitchFamily="34" charset="0"/>
            </a:endParaRPr>
          </a:p>
          <a:p>
            <a:r>
              <a:rPr lang="en-US" baseline="30000" dirty="0">
                <a:latin typeface="Arial" panose="020B0604020202020204" pitchFamily="34" charset="0"/>
                <a:cs typeface="Arial" panose="020B0604020202020204" pitchFamily="34" charset="0"/>
              </a:rPr>
              <a:t>Candidate will print their name and office sought.</a:t>
            </a:r>
          </a:p>
          <a:p>
            <a:endParaRPr lang="en-US" baseline="30000" dirty="0">
              <a:latin typeface="Arial" panose="020B0604020202020204" pitchFamily="34" charset="0"/>
              <a:cs typeface="Arial" panose="020B0604020202020204" pitchFamily="34" charset="0"/>
            </a:endParaRPr>
          </a:p>
          <a:p>
            <a:endParaRPr lang="en-US" baseline="30000" dirty="0">
              <a:latin typeface="Arial" panose="020B0604020202020204" pitchFamily="34" charset="0"/>
              <a:cs typeface="Arial" panose="020B0604020202020204" pitchFamily="34" charset="0"/>
            </a:endParaRPr>
          </a:p>
          <a:p>
            <a:r>
              <a:rPr lang="en-US" b="1" baseline="30000" dirty="0">
                <a:latin typeface="Arial" panose="020B0604020202020204" pitchFamily="34" charset="0"/>
                <a:cs typeface="Arial" panose="020B0604020202020204" pitchFamily="34" charset="0"/>
              </a:rPr>
              <a:t>Section 2: </a:t>
            </a:r>
            <a:endParaRPr lang="en-US" baseline="30000" dirty="0">
              <a:latin typeface="Arial" panose="020B0604020202020204" pitchFamily="34" charset="0"/>
              <a:cs typeface="Arial" panose="020B0604020202020204" pitchFamily="34" charset="0"/>
            </a:endParaRPr>
          </a:p>
          <a:p>
            <a:r>
              <a:rPr lang="en-US" baseline="30000" dirty="0">
                <a:latin typeface="Arial" panose="020B0604020202020204" pitchFamily="34" charset="0"/>
                <a:cs typeface="Arial" panose="020B0604020202020204" pitchFamily="34" charset="0"/>
              </a:rPr>
              <a:t>Candidate will print their name for use on the ballot as well as the desired ballot designation.</a:t>
            </a:r>
          </a:p>
          <a:p>
            <a:endParaRPr lang="en-US" baseline="30000" dirty="0">
              <a:latin typeface="Arial" panose="020B0604020202020204" pitchFamily="34" charset="0"/>
              <a:cs typeface="Arial" panose="020B0604020202020204" pitchFamily="34" charset="0"/>
            </a:endParaRPr>
          </a:p>
          <a:p>
            <a:r>
              <a:rPr lang="en-US" baseline="30000" dirty="0">
                <a:latin typeface="Arial" panose="020B0604020202020204" pitchFamily="34" charset="0"/>
                <a:cs typeface="Arial" panose="020B0604020202020204" pitchFamily="34" charset="0"/>
              </a:rPr>
              <a:t>A check box is provided for candidates that wish to provide a character-based name.</a:t>
            </a:r>
          </a:p>
          <a:p>
            <a:endParaRPr lang="en-US" baseline="30000" dirty="0">
              <a:latin typeface="Arial" panose="020B0604020202020204" pitchFamily="34" charset="0"/>
              <a:cs typeface="Arial" panose="020B0604020202020204" pitchFamily="34" charset="0"/>
            </a:endParaRPr>
          </a:p>
          <a:p>
            <a:r>
              <a:rPr lang="en-US" b="1" baseline="30000" dirty="0">
                <a:latin typeface="Arial" panose="020B0604020202020204" pitchFamily="34" charset="0"/>
                <a:cs typeface="Arial" panose="020B0604020202020204" pitchFamily="34" charset="0"/>
              </a:rPr>
              <a:t>Section 3: </a:t>
            </a:r>
            <a:endParaRPr lang="en-US" baseline="30000" dirty="0">
              <a:latin typeface="Arial" panose="020B0604020202020204" pitchFamily="34" charset="0"/>
              <a:cs typeface="Arial" panose="020B0604020202020204" pitchFamily="34" charset="0"/>
            </a:endParaRPr>
          </a:p>
          <a:p>
            <a:r>
              <a:rPr lang="en-US" baseline="30000" dirty="0">
                <a:latin typeface="Arial" panose="020B0604020202020204" pitchFamily="34" charset="0"/>
                <a:cs typeface="Arial" panose="020B0604020202020204" pitchFamily="34" charset="0"/>
              </a:rPr>
              <a:t>The residence address field is required.</a:t>
            </a:r>
          </a:p>
        </p:txBody>
      </p:sp>
      <p:pic>
        <p:nvPicPr>
          <p:cNvPr id="11" name="Picture 10">
            <a:extLst>
              <a:ext uri="{FF2B5EF4-FFF2-40B4-BE49-F238E27FC236}">
                <a16:creationId xmlns:a16="http://schemas.microsoft.com/office/drawing/2014/main" id="{D0145264-BB65-4D9F-BAFC-24475EB15971}"/>
              </a:ext>
            </a:extLst>
          </p:cNvPr>
          <p:cNvPicPr>
            <a:picLocks noChangeAspect="1"/>
          </p:cNvPicPr>
          <p:nvPr/>
        </p:nvPicPr>
        <p:blipFill>
          <a:blip r:embed="rId4"/>
          <a:stretch>
            <a:fillRect/>
          </a:stretch>
        </p:blipFill>
        <p:spPr>
          <a:xfrm>
            <a:off x="274320" y="274320"/>
            <a:ext cx="640080" cy="640080"/>
          </a:xfrm>
          <a:prstGeom prst="rect">
            <a:avLst/>
          </a:prstGeom>
          <a:effectLst>
            <a:glow rad="127000">
              <a:schemeClr val="tx1"/>
            </a:glow>
            <a:softEdge rad="0"/>
          </a:effectLst>
        </p:spPr>
      </p:pic>
      <p:sp>
        <p:nvSpPr>
          <p:cNvPr id="12" name="Title 1">
            <a:extLst>
              <a:ext uri="{FF2B5EF4-FFF2-40B4-BE49-F238E27FC236}">
                <a16:creationId xmlns:a16="http://schemas.microsoft.com/office/drawing/2014/main" id="{D3CCF5E4-CEB1-4B78-8998-C11B70BCBEEA}"/>
              </a:ext>
            </a:extLst>
          </p:cNvPr>
          <p:cNvSpPr txBox="1">
            <a:spLocks/>
          </p:cNvSpPr>
          <p:nvPr/>
        </p:nvSpPr>
        <p:spPr>
          <a:xfrm>
            <a:off x="697904" y="246211"/>
            <a:ext cx="8257236" cy="1106488"/>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tx1"/>
                </a:solidFill>
                <a:latin typeface="Arial" panose="020B0604020202020204" pitchFamily="34" charset="0"/>
                <a:cs typeface="Arial" panose="020B0604020202020204" pitchFamily="34" charset="0"/>
              </a:rPr>
              <a:t>DECLARATION OF</a:t>
            </a:r>
            <a:br>
              <a:rPr lang="en-US" sz="3600" b="1" dirty="0">
                <a:solidFill>
                  <a:schemeClr val="tx1"/>
                </a:solidFill>
                <a:latin typeface="Arial" panose="020B0604020202020204" pitchFamily="34" charset="0"/>
                <a:cs typeface="Arial" panose="020B0604020202020204" pitchFamily="34" charset="0"/>
              </a:rPr>
            </a:br>
            <a:r>
              <a:rPr lang="en-US" sz="3600" b="1" dirty="0">
                <a:solidFill>
                  <a:schemeClr val="tx1"/>
                </a:solidFill>
                <a:latin typeface="Arial" panose="020B0604020202020204" pitchFamily="34" charset="0"/>
                <a:cs typeface="Arial" panose="020B0604020202020204" pitchFamily="34" charset="0"/>
              </a:rPr>
              <a:t>CANDIDACY - FRONT</a:t>
            </a:r>
            <a:endParaRPr lang="en-US" sz="3600" dirty="0">
              <a:solidFill>
                <a:schemeClr val="tx1"/>
              </a:solidFill>
            </a:endParaRPr>
          </a:p>
        </p:txBody>
      </p:sp>
      <p:pic>
        <p:nvPicPr>
          <p:cNvPr id="4" name="Picture 3">
            <a:extLst>
              <a:ext uri="{FF2B5EF4-FFF2-40B4-BE49-F238E27FC236}">
                <a16:creationId xmlns:a16="http://schemas.microsoft.com/office/drawing/2014/main" id="{00508FC9-4575-42F8-B35E-58D8BF94FC60}"/>
              </a:ext>
            </a:extLst>
          </p:cNvPr>
          <p:cNvPicPr>
            <a:picLocks noChangeAspect="1"/>
          </p:cNvPicPr>
          <p:nvPr/>
        </p:nvPicPr>
        <p:blipFill>
          <a:blip r:embed="rId5"/>
          <a:stretch>
            <a:fillRect/>
          </a:stretch>
        </p:blipFill>
        <p:spPr>
          <a:xfrm>
            <a:off x="3458948" y="1663147"/>
            <a:ext cx="2831051" cy="36629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64043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4B0A4B-2F87-4904-88B4-96BFE28342FF}"/>
              </a:ext>
            </a:extLst>
          </p:cNvPr>
          <p:cNvSpPr txBox="1"/>
          <p:nvPr/>
        </p:nvSpPr>
        <p:spPr>
          <a:xfrm>
            <a:off x="914400" y="1604209"/>
            <a:ext cx="2870299" cy="3785652"/>
          </a:xfrm>
          <a:prstGeom prst="rect">
            <a:avLst/>
          </a:prstGeom>
          <a:noFill/>
        </p:spPr>
        <p:txBody>
          <a:bodyPr wrap="square" rtlCol="0">
            <a:spAutoFit/>
          </a:bodyPr>
          <a:lstStyle/>
          <a:p>
            <a:r>
              <a:rPr lang="en-US" b="1" baseline="30000" dirty="0">
                <a:latin typeface="Arial" panose="020B0604020202020204" pitchFamily="34" charset="0"/>
                <a:cs typeface="Arial" panose="020B0604020202020204" pitchFamily="34" charset="0"/>
              </a:rPr>
              <a:t>Section 4:</a:t>
            </a:r>
          </a:p>
          <a:p>
            <a:r>
              <a:rPr lang="en-US" baseline="30000" dirty="0">
                <a:latin typeface="Arial" panose="020B0604020202020204" pitchFamily="34" charset="0"/>
                <a:cs typeface="Arial" panose="020B0604020202020204" pitchFamily="34" charset="0"/>
              </a:rPr>
              <a:t>If you are an incumbent, you must place the name of the office on this line.</a:t>
            </a:r>
          </a:p>
          <a:p>
            <a:endParaRPr lang="en-US" baseline="30000" dirty="0">
              <a:latin typeface="Arial" panose="020B0604020202020204" pitchFamily="34" charset="0"/>
              <a:cs typeface="Arial" panose="020B0604020202020204" pitchFamily="34" charset="0"/>
            </a:endParaRPr>
          </a:p>
          <a:p>
            <a:r>
              <a:rPr lang="en-US" baseline="30000" dirty="0">
                <a:latin typeface="Arial" panose="020B0604020202020204" pitchFamily="34" charset="0"/>
                <a:cs typeface="Arial" panose="020B0604020202020204" pitchFamily="34" charset="0"/>
              </a:rPr>
              <a:t>All candidates are required to sign in the red box.</a:t>
            </a:r>
          </a:p>
          <a:p>
            <a:endParaRPr lang="en-US" baseline="30000" dirty="0">
              <a:latin typeface="Arial" panose="020B0604020202020204" pitchFamily="34" charset="0"/>
              <a:cs typeface="Arial" panose="020B0604020202020204" pitchFamily="34" charset="0"/>
            </a:endParaRPr>
          </a:p>
          <a:p>
            <a:r>
              <a:rPr lang="en-US" b="1" baseline="30000" dirty="0">
                <a:latin typeface="Arial" panose="020B0604020202020204" pitchFamily="34" charset="0"/>
                <a:cs typeface="Arial" panose="020B0604020202020204" pitchFamily="34" charset="0"/>
              </a:rPr>
              <a:t>Section 5: </a:t>
            </a:r>
          </a:p>
          <a:p>
            <a:r>
              <a:rPr lang="en-US" baseline="30000" dirty="0">
                <a:latin typeface="Arial" panose="020B0604020202020204" pitchFamily="34" charset="0"/>
                <a:cs typeface="Arial" panose="020B0604020202020204" pitchFamily="34" charset="0"/>
              </a:rPr>
              <a:t>The Oath of Office will be administered by the Elections Official in the Elections Office and signed by the candidate.</a:t>
            </a:r>
          </a:p>
          <a:p>
            <a:endParaRPr lang="en-US" baseline="30000" dirty="0">
              <a:latin typeface="Arial" panose="020B0604020202020204" pitchFamily="34" charset="0"/>
              <a:cs typeface="Arial" panose="020B0604020202020204" pitchFamily="34" charset="0"/>
            </a:endParaRPr>
          </a:p>
          <a:p>
            <a:r>
              <a:rPr lang="en-US" b="1" baseline="30000" dirty="0">
                <a:latin typeface="Arial" panose="020B0604020202020204" pitchFamily="34" charset="0"/>
                <a:cs typeface="Arial" panose="020B0604020202020204" pitchFamily="34" charset="0"/>
              </a:rPr>
              <a:t>Section 6:</a:t>
            </a:r>
          </a:p>
          <a:p>
            <a:r>
              <a:rPr lang="en-US" baseline="30000" dirty="0">
                <a:latin typeface="Arial" panose="020B0604020202020204" pitchFamily="34" charset="0"/>
                <a:cs typeface="Arial" panose="020B0604020202020204" pitchFamily="34" charset="0"/>
              </a:rPr>
              <a:t>This section must be completed by an Elections Official.</a:t>
            </a:r>
          </a:p>
          <a:p>
            <a:endParaRPr lang="en-US" baseline="30000" dirty="0">
              <a:latin typeface="Arial" panose="020B0604020202020204" pitchFamily="34" charset="0"/>
              <a:cs typeface="Arial" panose="020B0604020202020204" pitchFamily="34" charset="0"/>
            </a:endParaRPr>
          </a:p>
          <a:p>
            <a:r>
              <a:rPr lang="en-US" baseline="30000" dirty="0">
                <a:latin typeface="Arial" panose="020B0604020202020204" pitchFamily="34" charset="0"/>
                <a:cs typeface="Arial" panose="020B0604020202020204" pitchFamily="34" charset="0"/>
              </a:rPr>
              <a:t>If the Oath of Office is administered by a Notary Public, the Notary will sign this section. Notary must then place their seal on the form.</a:t>
            </a:r>
          </a:p>
        </p:txBody>
      </p:sp>
      <p:sp>
        <p:nvSpPr>
          <p:cNvPr id="8" name="Title 1">
            <a:extLst>
              <a:ext uri="{FF2B5EF4-FFF2-40B4-BE49-F238E27FC236}">
                <a16:creationId xmlns:a16="http://schemas.microsoft.com/office/drawing/2014/main" id="{CFDE306E-A457-4B78-B47C-678C9B0F8238}"/>
              </a:ext>
            </a:extLst>
          </p:cNvPr>
          <p:cNvSpPr txBox="1">
            <a:spLocks/>
          </p:cNvSpPr>
          <p:nvPr/>
        </p:nvSpPr>
        <p:spPr>
          <a:xfrm>
            <a:off x="594360" y="205171"/>
            <a:ext cx="8257236" cy="1106488"/>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tx1"/>
                </a:solidFill>
                <a:latin typeface="Arial" panose="020B0604020202020204" pitchFamily="34" charset="0"/>
                <a:cs typeface="Arial" panose="020B0604020202020204" pitchFamily="34" charset="0"/>
              </a:rPr>
              <a:t>DECLARATION OF</a:t>
            </a:r>
            <a:br>
              <a:rPr lang="en-US" sz="3600" b="1" dirty="0">
                <a:solidFill>
                  <a:schemeClr val="tx1"/>
                </a:solidFill>
                <a:latin typeface="Arial" panose="020B0604020202020204" pitchFamily="34" charset="0"/>
                <a:cs typeface="Arial" panose="020B0604020202020204" pitchFamily="34" charset="0"/>
              </a:rPr>
            </a:br>
            <a:r>
              <a:rPr lang="en-US" sz="3600" b="1" dirty="0">
                <a:solidFill>
                  <a:schemeClr val="tx1"/>
                </a:solidFill>
                <a:latin typeface="Arial" panose="020B0604020202020204" pitchFamily="34" charset="0"/>
                <a:cs typeface="Arial" panose="020B0604020202020204" pitchFamily="34" charset="0"/>
              </a:rPr>
              <a:t>CANDIDACY - BACK</a:t>
            </a:r>
            <a:endParaRPr lang="en-US" sz="3600" dirty="0">
              <a:solidFill>
                <a:schemeClr val="tx1"/>
              </a:solidFill>
            </a:endParaRPr>
          </a:p>
        </p:txBody>
      </p:sp>
      <p:pic>
        <p:nvPicPr>
          <p:cNvPr id="10" name="Picture 9">
            <a:extLst>
              <a:ext uri="{FF2B5EF4-FFF2-40B4-BE49-F238E27FC236}">
                <a16:creationId xmlns:a16="http://schemas.microsoft.com/office/drawing/2014/main" id="{7B2F313C-822D-4FFD-8681-725573E5ED97}"/>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pic>
        <p:nvPicPr>
          <p:cNvPr id="3" name="Picture 2">
            <a:extLst>
              <a:ext uri="{FF2B5EF4-FFF2-40B4-BE49-F238E27FC236}">
                <a16:creationId xmlns:a16="http://schemas.microsoft.com/office/drawing/2014/main" id="{8F733E8A-5356-441D-B199-94C45266DF1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2000"/>
                    </a14:imgEffect>
                  </a14:imgLayer>
                </a14:imgProps>
              </a:ext>
            </a:extLst>
          </a:blip>
          <a:stretch>
            <a:fillRect/>
          </a:stretch>
        </p:blipFill>
        <p:spPr>
          <a:xfrm>
            <a:off x="3875481" y="1604209"/>
            <a:ext cx="2967644" cy="38404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27654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F036-2BF9-4D36-9D86-7FEBF357CB42}"/>
              </a:ext>
            </a:extLst>
          </p:cNvPr>
          <p:cNvSpPr>
            <a:spLocks noGrp="1"/>
          </p:cNvSpPr>
          <p:nvPr>
            <p:ph type="title"/>
          </p:nvPr>
        </p:nvSpPr>
        <p:spPr>
          <a:xfrm>
            <a:off x="512975" y="347173"/>
            <a:ext cx="8468138" cy="900499"/>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BALLOT DESIGNATION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WORKSHEET</a:t>
            </a:r>
            <a:br>
              <a:rPr lang="en-US" sz="1350" b="1" dirty="0">
                <a:solidFill>
                  <a:schemeClr val="tx1"/>
                </a:solidFill>
                <a:latin typeface="Arial" panose="020B0604020202020204" pitchFamily="34" charset="0"/>
                <a:cs typeface="Arial" panose="020B0604020202020204" pitchFamily="34" charset="0"/>
              </a:rPr>
            </a:br>
            <a:r>
              <a:rPr lang="en-US" sz="1350" b="1" dirty="0">
                <a:solidFill>
                  <a:schemeClr val="tx1"/>
                </a:solidFill>
                <a:latin typeface="Arial" panose="020B0604020202020204" pitchFamily="34" charset="0"/>
                <a:cs typeface="Arial" panose="020B0604020202020204" pitchFamily="34" charset="0"/>
              </a:rPr>
              <a:t>(</a:t>
            </a:r>
            <a:r>
              <a:rPr lang="en-US" sz="1200" b="1" cap="none" dirty="0">
                <a:solidFill>
                  <a:schemeClr val="tx1"/>
                </a:solidFill>
                <a:latin typeface="Arial" panose="020B0604020202020204" pitchFamily="34" charset="0"/>
                <a:cs typeface="Arial" panose="020B0604020202020204" pitchFamily="34" charset="0"/>
              </a:rPr>
              <a:t>Elections Code §§ 13107, 13107.3, 13107.5; California Code of Regulations § 20711)</a:t>
            </a:r>
            <a:endParaRPr lang="en-US" sz="1200" b="1"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7DCE087-586B-4898-A2E1-A92453FCC2A6}"/>
              </a:ext>
            </a:extLst>
          </p:cNvPr>
          <p:cNvSpPr txBox="1"/>
          <p:nvPr/>
        </p:nvSpPr>
        <p:spPr>
          <a:xfrm>
            <a:off x="641910" y="2837680"/>
            <a:ext cx="7860179" cy="1500411"/>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WHAT IS IT?</a:t>
            </a:r>
          </a:p>
          <a:p>
            <a:endParaRPr lang="en-US" sz="1350" dirty="0"/>
          </a:p>
          <a:p>
            <a:pPr algn="ctr"/>
            <a:r>
              <a:rPr lang="en-US" sz="1600" dirty="0">
                <a:latin typeface="Arial" panose="020B0604020202020204" pitchFamily="34" charset="0"/>
                <a:cs typeface="Arial" panose="020B0604020202020204" pitchFamily="34" charset="0"/>
              </a:rPr>
              <a:t>The ballot designation is the word or group of words that will appear on the ballot under the candidate’s name designating the principal profession, vocation, or occupation of the candidate.</a:t>
            </a:r>
          </a:p>
        </p:txBody>
      </p:sp>
      <p:pic>
        <p:nvPicPr>
          <p:cNvPr id="8" name="Picture 7">
            <a:extLst>
              <a:ext uri="{FF2B5EF4-FFF2-40B4-BE49-F238E27FC236}">
                <a16:creationId xmlns:a16="http://schemas.microsoft.com/office/drawing/2014/main" id="{3B05F516-22A2-4112-9A98-2CBF5DCD0914}"/>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361085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12A0D9-B2B9-49EE-9737-B6DE96B26AA7}"/>
              </a:ext>
            </a:extLst>
          </p:cNvPr>
          <p:cNvSpPr txBox="1"/>
          <p:nvPr/>
        </p:nvSpPr>
        <p:spPr>
          <a:xfrm>
            <a:off x="883144" y="2085581"/>
            <a:ext cx="8625732"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WHAT CAN I USE AS MY BALLOT DESIGNATION?</a:t>
            </a:r>
          </a:p>
        </p:txBody>
      </p:sp>
      <p:sp>
        <p:nvSpPr>
          <p:cNvPr id="5" name="Rectangle 4">
            <a:extLst>
              <a:ext uri="{FF2B5EF4-FFF2-40B4-BE49-F238E27FC236}">
                <a16:creationId xmlns:a16="http://schemas.microsoft.com/office/drawing/2014/main" id="{AB0D8C27-06BB-4DB1-A75B-ACB1152BC18C}"/>
              </a:ext>
            </a:extLst>
          </p:cNvPr>
          <p:cNvSpPr/>
          <p:nvPr/>
        </p:nvSpPr>
        <p:spPr>
          <a:xfrm>
            <a:off x="415059" y="2842964"/>
            <a:ext cx="8083061" cy="3308598"/>
          </a:xfrm>
          <a:prstGeom prst="rect">
            <a:avLst/>
          </a:prstGeom>
        </p:spPr>
        <p:txBody>
          <a:bodyPr wrap="square">
            <a:spAutoFit/>
          </a:bodyPr>
          <a:lstStyle/>
          <a:p>
            <a:pPr>
              <a:buFont typeface="+mj-lt"/>
              <a:buAutoNum type="arabicPeriod"/>
            </a:pPr>
            <a:endParaRPr lang="en-US" sz="1400" dirty="0">
              <a:latin typeface="Arial" panose="020B0604020202020204" pitchFamily="34" charset="0"/>
              <a:cs typeface="Arial" panose="020B0604020202020204" pitchFamily="34" charset="0"/>
            </a:endParaRPr>
          </a:p>
          <a:p>
            <a:pPr marL="557213" lvl="1" indent="-214313">
              <a:buFont typeface="+mj-lt"/>
              <a:buAutoNum type="arabicPeriod"/>
            </a:pPr>
            <a:r>
              <a:rPr lang="en-US" sz="1400" b="1" dirty="0">
                <a:latin typeface="Arial" panose="020B0604020202020204" pitchFamily="34" charset="0"/>
                <a:cs typeface="Arial" panose="020B0604020202020204" pitchFamily="34" charset="0"/>
              </a:rPr>
              <a:t>Elective Office</a:t>
            </a:r>
            <a:r>
              <a:rPr lang="en-US" sz="1400" dirty="0">
                <a:latin typeface="Arial" panose="020B0604020202020204" pitchFamily="34" charset="0"/>
                <a:cs typeface="Arial" panose="020B0604020202020204" pitchFamily="34" charset="0"/>
              </a:rPr>
              <a:t>: Words that designate the elective office which the candidate holds at the time of filing the nomination documents. </a:t>
            </a:r>
          </a:p>
          <a:p>
            <a:pPr marL="557213" lvl="1" indent="-214313">
              <a:buFont typeface="+mj-lt"/>
              <a:buAutoNum type="arabicPeriod"/>
            </a:pPr>
            <a:endParaRPr lang="en-US" sz="1400" b="1" dirty="0">
              <a:latin typeface="Arial" panose="020B0604020202020204" pitchFamily="34" charset="0"/>
              <a:cs typeface="Arial" panose="020B0604020202020204" pitchFamily="34" charset="0"/>
            </a:endParaRPr>
          </a:p>
          <a:p>
            <a:pPr marL="557213" lvl="1" indent="-214313">
              <a:buFont typeface="+mj-lt"/>
              <a:buAutoNum type="arabicPeriod"/>
            </a:pPr>
            <a:r>
              <a:rPr lang="en-US" sz="1400" b="1" dirty="0">
                <a:latin typeface="Arial" panose="020B0604020202020204" pitchFamily="34" charset="0"/>
                <a:cs typeface="Arial" panose="020B0604020202020204" pitchFamily="34" charset="0"/>
              </a:rPr>
              <a:t>Incumbent</a:t>
            </a:r>
            <a:r>
              <a:rPr lang="en-US" sz="1400" dirty="0">
                <a:latin typeface="Arial" panose="020B0604020202020204" pitchFamily="34" charset="0"/>
                <a:cs typeface="Arial" panose="020B0604020202020204" pitchFamily="34" charset="0"/>
              </a:rPr>
              <a:t>: The word “incumbent” may be used if the candidate is a candidate for the same office that he or she holds at the time of filing the nomination papers. </a:t>
            </a:r>
          </a:p>
          <a:p>
            <a:pPr marL="557213" lvl="1" indent="-214313">
              <a:buFont typeface="+mj-lt"/>
              <a:buAutoNum type="arabicPeriod"/>
            </a:pPr>
            <a:endParaRPr lang="en-US" sz="1400" b="1" dirty="0">
              <a:latin typeface="Arial" panose="020B0604020202020204" pitchFamily="34" charset="0"/>
              <a:cs typeface="Arial" panose="020B0604020202020204" pitchFamily="34" charset="0"/>
            </a:endParaRPr>
          </a:p>
          <a:p>
            <a:pPr marL="557213" lvl="1" indent="-214313">
              <a:buFont typeface="+mj-lt"/>
              <a:buAutoNum type="arabicPeriod"/>
            </a:pPr>
            <a:r>
              <a:rPr lang="en-US" sz="1400" b="1" dirty="0">
                <a:latin typeface="Arial" panose="020B0604020202020204" pitchFamily="34" charset="0"/>
                <a:cs typeface="Arial" panose="020B0604020202020204" pitchFamily="34" charset="0"/>
              </a:rPr>
              <a:t>3-word Profession/Vocation/Occupation</a:t>
            </a:r>
            <a:r>
              <a:rPr lang="en-US" sz="1400" dirty="0">
                <a:latin typeface="Arial" panose="020B0604020202020204" pitchFamily="34" charset="0"/>
                <a:cs typeface="Arial" panose="020B0604020202020204" pitchFamily="34" charset="0"/>
              </a:rPr>
              <a:t>: No more than three words designating either </a:t>
            </a:r>
            <a:r>
              <a:rPr lang="en-US" sz="1400" b="1" dirty="0">
                <a:latin typeface="Arial" panose="020B0604020202020204" pitchFamily="34" charset="0"/>
                <a:cs typeface="Arial" panose="020B0604020202020204" pitchFamily="34" charset="0"/>
              </a:rPr>
              <a:t>the </a:t>
            </a:r>
            <a:r>
              <a:rPr lang="en-US" sz="1400" b="1" i="1" dirty="0">
                <a:latin typeface="Arial" panose="020B0604020202020204" pitchFamily="34" charset="0"/>
                <a:cs typeface="Arial" panose="020B0604020202020204" pitchFamily="34" charset="0"/>
              </a:rPr>
              <a:t>current </a:t>
            </a:r>
            <a:r>
              <a:rPr lang="en-US" sz="1400" b="1" dirty="0">
                <a:latin typeface="Arial" panose="020B0604020202020204" pitchFamily="34" charset="0"/>
                <a:cs typeface="Arial" panose="020B0604020202020204" pitchFamily="34" charset="0"/>
              </a:rPr>
              <a:t>principal professions, vocations, or occupations of the candidate. </a:t>
            </a:r>
            <a:r>
              <a:rPr lang="en-US" sz="1400" dirty="0">
                <a:latin typeface="Arial" panose="020B0604020202020204" pitchFamily="34" charset="0"/>
                <a:cs typeface="Arial" panose="020B0604020202020204" pitchFamily="34" charset="0"/>
              </a:rPr>
              <a:t>If more than one profession, vocation or occupation is listed, it shall be separated by a slash (“/”).</a:t>
            </a:r>
          </a:p>
          <a:p>
            <a:pPr marL="557213" lvl="1" indent="-214313">
              <a:buFont typeface="+mj-lt"/>
              <a:buAutoNum type="arabicPeriod"/>
            </a:pPr>
            <a:endParaRPr lang="en-US" sz="1400" dirty="0">
              <a:latin typeface="Arial" panose="020B0604020202020204" pitchFamily="34" charset="0"/>
              <a:cs typeface="Arial" panose="020B0604020202020204" pitchFamily="34" charset="0"/>
            </a:endParaRPr>
          </a:p>
          <a:p>
            <a:pPr marL="557213" lvl="1" indent="-214313">
              <a:buFont typeface="+mj-lt"/>
              <a:buAutoNum type="arabicPeriod"/>
            </a:pPr>
            <a:r>
              <a:rPr lang="en-US" sz="1400" b="1" dirty="0">
                <a:latin typeface="Arial" panose="020B0604020202020204" pitchFamily="34" charset="0"/>
                <a:cs typeface="Arial" panose="020B0604020202020204" pitchFamily="34" charset="0"/>
              </a:rPr>
              <a:t>Appointed Incumbent</a:t>
            </a:r>
            <a:r>
              <a:rPr lang="en-US" sz="1400" dirty="0">
                <a:latin typeface="Arial" panose="020B0604020202020204" pitchFamily="34" charset="0"/>
                <a:cs typeface="Arial" panose="020B0604020202020204" pitchFamily="34" charset="0"/>
              </a:rPr>
              <a:t>: The phrase “Appointed Incumbent” may be used if the candidate holds an office by virtue of appointment, and the candidate is running for the same office.</a:t>
            </a:r>
          </a:p>
          <a:p>
            <a:br>
              <a:rPr lang="en-US" sz="1350" dirty="0">
                <a:solidFill>
                  <a:srgbClr val="333333"/>
                </a:solidFill>
                <a:latin typeface="Raleway" panose="020B0803030101060003" pitchFamily="34" charset="0"/>
              </a:rPr>
            </a:br>
            <a:endParaRPr lang="en-US" sz="1350" dirty="0"/>
          </a:p>
        </p:txBody>
      </p:sp>
      <p:pic>
        <p:nvPicPr>
          <p:cNvPr id="6" name="Picture 5">
            <a:extLst>
              <a:ext uri="{FF2B5EF4-FFF2-40B4-BE49-F238E27FC236}">
                <a16:creationId xmlns:a16="http://schemas.microsoft.com/office/drawing/2014/main" id="{73F84A6B-E581-4409-B819-DE4CC81E2B42}"/>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sp>
        <p:nvSpPr>
          <p:cNvPr id="9" name="Title 1">
            <a:extLst>
              <a:ext uri="{FF2B5EF4-FFF2-40B4-BE49-F238E27FC236}">
                <a16:creationId xmlns:a16="http://schemas.microsoft.com/office/drawing/2014/main" id="{E5AD1D9A-10CA-49F1-A9BE-F5D94EC26851}"/>
              </a:ext>
            </a:extLst>
          </p:cNvPr>
          <p:cNvSpPr txBox="1">
            <a:spLocks/>
          </p:cNvSpPr>
          <p:nvPr/>
        </p:nvSpPr>
        <p:spPr>
          <a:xfrm>
            <a:off x="530730" y="187864"/>
            <a:ext cx="8468138" cy="900499"/>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chemeClr val="tx1"/>
                </a:solidFill>
                <a:latin typeface="Arial" panose="020B0604020202020204" pitchFamily="34" charset="0"/>
                <a:cs typeface="Arial" panose="020B0604020202020204" pitchFamily="34" charset="0"/>
              </a:rPr>
              <a:t>BALLOT DESIGNATION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WORKSHEET</a:t>
            </a:r>
            <a:br>
              <a:rPr lang="en-US" sz="1350" b="1" dirty="0">
                <a:solidFill>
                  <a:schemeClr val="tx1"/>
                </a:solidFill>
                <a:latin typeface="Arial" panose="020B0604020202020204" pitchFamily="34" charset="0"/>
                <a:cs typeface="Arial" panose="020B0604020202020204" pitchFamily="34" charset="0"/>
              </a:rPr>
            </a:br>
            <a:r>
              <a:rPr lang="en-US" sz="1350" b="1" dirty="0">
                <a:solidFill>
                  <a:schemeClr val="tx1"/>
                </a:solidFill>
                <a:latin typeface="Arial" panose="020B0604020202020204" pitchFamily="34" charset="0"/>
                <a:cs typeface="Arial" panose="020B0604020202020204" pitchFamily="34" charset="0"/>
              </a:rPr>
              <a:t>(</a:t>
            </a:r>
            <a:r>
              <a:rPr lang="en-US" sz="1200" b="1" dirty="0">
                <a:solidFill>
                  <a:schemeClr val="tx1"/>
                </a:solidFill>
                <a:latin typeface="Arial" panose="020B0604020202020204" pitchFamily="34" charset="0"/>
                <a:cs typeface="Arial" panose="020B0604020202020204" pitchFamily="34" charset="0"/>
              </a:rPr>
              <a:t>Elections Code §§ 13107, 13107.3, 13107.5; California Code of Regulations § 20711)</a:t>
            </a:r>
          </a:p>
        </p:txBody>
      </p:sp>
    </p:spTree>
    <p:extLst>
      <p:ext uri="{BB962C8B-B14F-4D97-AF65-F5344CB8AC3E}">
        <p14:creationId xmlns:p14="http://schemas.microsoft.com/office/powerpoint/2010/main" val="518254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E4BE3C-6DD0-4887-913F-97B6F59ECBDB}"/>
              </a:ext>
            </a:extLst>
          </p:cNvPr>
          <p:cNvSpPr txBox="1"/>
          <p:nvPr/>
        </p:nvSpPr>
        <p:spPr>
          <a:xfrm>
            <a:off x="355107" y="1595543"/>
            <a:ext cx="2831975" cy="4339650"/>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DO NOT LEAVE ANY RESPONSES BLANK</a:t>
            </a:r>
          </a:p>
          <a:p>
            <a:endParaRPr lang="en-US" sz="8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the information requested does not pertain, please mark the response as N/A.</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Complete the gender option which will be used for translation purposes only.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ballot designation is limited to three words and must be your current profession, vocation, or occupation and should be added to the first line of the Proposed Ballot Designation section.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are an Incumbent, you may use your official district designation which will be counted as one word.</a:t>
            </a:r>
          </a:p>
        </p:txBody>
      </p:sp>
      <p:sp>
        <p:nvSpPr>
          <p:cNvPr id="5" name="TextBox 4">
            <a:extLst>
              <a:ext uri="{FF2B5EF4-FFF2-40B4-BE49-F238E27FC236}">
                <a16:creationId xmlns:a16="http://schemas.microsoft.com/office/drawing/2014/main" id="{55646027-79E2-41B1-8A63-B46DC157FC8A}"/>
              </a:ext>
            </a:extLst>
          </p:cNvPr>
          <p:cNvSpPr txBox="1"/>
          <p:nvPr/>
        </p:nvSpPr>
        <p:spPr>
          <a:xfrm>
            <a:off x="6370262" y="2103375"/>
            <a:ext cx="2773738" cy="3954929"/>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Acceptable Ballot Designations Include:</a:t>
            </a:r>
          </a:p>
          <a:p>
            <a:endParaRPr lang="en-US" sz="8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Teacher ( must have credentials)</a:t>
            </a: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Plumber</a:t>
            </a: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Homemaker</a:t>
            </a: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Registered Nurse</a:t>
            </a: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Security Officer</a:t>
            </a: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Incumbent</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Unacceptable:</a:t>
            </a:r>
          </a:p>
          <a:p>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Concerned Citizen</a:t>
            </a: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Taxpayer</a:t>
            </a: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Philanthropist</a:t>
            </a: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Neighborhood Advocate</a:t>
            </a:r>
          </a:p>
          <a:p>
            <a:endParaRPr lang="en-US" sz="120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 </a:t>
            </a:r>
          </a:p>
        </p:txBody>
      </p:sp>
      <p:pic>
        <p:nvPicPr>
          <p:cNvPr id="8" name="Content Placeholder 7">
            <a:extLst>
              <a:ext uri="{FF2B5EF4-FFF2-40B4-BE49-F238E27FC236}">
                <a16:creationId xmlns:a16="http://schemas.microsoft.com/office/drawing/2014/main" id="{790A0AE4-E3C9-4DEE-8D60-1EE23860B6CD}"/>
              </a:ext>
            </a:extLst>
          </p:cNvPr>
          <p:cNvPicPr>
            <a:picLocks noGrp="1" noChangeAspect="1"/>
          </p:cNvPicPr>
          <p:nvPr>
            <p:ph sz="quarter" idx="13"/>
          </p:nvPr>
        </p:nvPicPr>
        <p:blipFill>
          <a:blip r:embed="rId3"/>
          <a:stretch>
            <a:fillRect/>
          </a:stretch>
        </p:blipFill>
        <p:spPr>
          <a:xfrm>
            <a:off x="3266351" y="2036104"/>
            <a:ext cx="2826327" cy="36576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A07D6EFB-34E6-4503-B3A4-90EAFB91214A}"/>
              </a:ext>
            </a:extLst>
          </p:cNvPr>
          <p:cNvSpPr>
            <a:spLocks noGrp="1"/>
          </p:cNvSpPr>
          <p:nvPr>
            <p:ph type="title"/>
          </p:nvPr>
        </p:nvSpPr>
        <p:spPr>
          <a:xfrm>
            <a:off x="530730" y="221420"/>
            <a:ext cx="8468138" cy="900499"/>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BALLOT DESIGNATION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WORKSHEET</a:t>
            </a:r>
            <a:br>
              <a:rPr lang="en-US" sz="1350" b="1" dirty="0">
                <a:solidFill>
                  <a:schemeClr val="tx1"/>
                </a:solidFill>
                <a:latin typeface="Arial" panose="020B0604020202020204" pitchFamily="34" charset="0"/>
                <a:cs typeface="Arial" panose="020B0604020202020204" pitchFamily="34" charset="0"/>
              </a:rPr>
            </a:br>
            <a:r>
              <a:rPr lang="en-US" sz="1350" b="1" dirty="0">
                <a:solidFill>
                  <a:schemeClr val="tx1"/>
                </a:solidFill>
                <a:latin typeface="Arial" panose="020B0604020202020204" pitchFamily="34" charset="0"/>
                <a:cs typeface="Arial" panose="020B0604020202020204" pitchFamily="34" charset="0"/>
              </a:rPr>
              <a:t>(</a:t>
            </a:r>
            <a:r>
              <a:rPr lang="en-US" sz="1200" b="1" cap="none" dirty="0">
                <a:solidFill>
                  <a:schemeClr val="tx1"/>
                </a:solidFill>
                <a:latin typeface="Arial" panose="020B0604020202020204" pitchFamily="34" charset="0"/>
                <a:cs typeface="Arial" panose="020B0604020202020204" pitchFamily="34" charset="0"/>
              </a:rPr>
              <a:t>Elections Code §§ 13107, 13107.3, 13107.5; California Code of Regulations § 20711)</a:t>
            </a:r>
            <a:endParaRPr lang="en-US" sz="1200" b="1"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436ABCE-55F4-4601-905A-EACF8D0A4EC1}"/>
              </a:ext>
            </a:extLst>
          </p:cNvPr>
          <p:cNvPicPr>
            <a:picLocks noChangeAspect="1"/>
          </p:cNvPicPr>
          <p:nvPr/>
        </p:nvPicPr>
        <p:blipFill>
          <a:blip r:embed="rId4"/>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1540074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F24D-7F48-45E2-A20F-D5606CBBA86A}"/>
              </a:ext>
            </a:extLst>
          </p:cNvPr>
          <p:cNvSpPr>
            <a:spLocks noGrp="1"/>
          </p:cNvSpPr>
          <p:nvPr>
            <p:ph type="title"/>
          </p:nvPr>
        </p:nvSpPr>
        <p:spPr>
          <a:xfrm>
            <a:off x="1651246" y="497149"/>
            <a:ext cx="7069573" cy="1329465"/>
          </a:xfrm>
        </p:spPr>
        <p:txBody>
          <a:bodyPr/>
          <a:lstStyle/>
          <a:p>
            <a:r>
              <a:rPr lang="en-US" sz="3600" b="1" dirty="0">
                <a:latin typeface="Arial" panose="020B0604020202020204" pitchFamily="34" charset="0"/>
                <a:cs typeface="Arial" panose="020B0604020202020204" pitchFamily="34" charset="0"/>
              </a:rPr>
              <a:t>NOTICE TO CANDIDATES</a:t>
            </a:r>
            <a:endParaRPr lang="en-US" sz="3600" dirty="0"/>
          </a:p>
        </p:txBody>
      </p:sp>
      <p:sp>
        <p:nvSpPr>
          <p:cNvPr id="3" name="Content Placeholder 2">
            <a:extLst>
              <a:ext uri="{FF2B5EF4-FFF2-40B4-BE49-F238E27FC236}">
                <a16:creationId xmlns:a16="http://schemas.microsoft.com/office/drawing/2014/main" id="{CFD4E346-21A1-4345-B558-9BCCA0592AB0}"/>
              </a:ext>
            </a:extLst>
          </p:cNvPr>
          <p:cNvSpPr>
            <a:spLocks noGrp="1"/>
          </p:cNvSpPr>
          <p:nvPr>
            <p:ph idx="1"/>
          </p:nvPr>
        </p:nvSpPr>
        <p:spPr>
          <a:xfrm>
            <a:off x="977582" y="2370338"/>
            <a:ext cx="7188836" cy="2867487"/>
          </a:xfrm>
        </p:spPr>
        <p:txBody>
          <a:bodyPr>
            <a:normAutofit/>
          </a:bodyPr>
          <a:lstStyle/>
          <a:p>
            <a:pPr marL="0" indent="0">
              <a:buNone/>
            </a:pPr>
            <a:r>
              <a:rPr lang="en-US" sz="1600" dirty="0">
                <a:latin typeface="Arial" panose="020B0604020202020204" pitchFamily="34" charset="0"/>
                <a:cs typeface="Arial" panose="020B0604020202020204" pitchFamily="34" charset="0"/>
              </a:rPr>
              <a:t>This overview is intended to provide general information for candidates and committees, and does not have the force or effect of the law, regulation or rule. It is intended to help you understand your responsibilities and the information is subject to change.</a:t>
            </a:r>
          </a:p>
          <a:p>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It is distributed with the understanding that any prospective candidate obtain legal advice to assist in complying with applicable California Laws, including California Elections Code and California Government Code.</a:t>
            </a:r>
          </a:p>
          <a:p>
            <a:endParaRPr lang="en-US" dirty="0"/>
          </a:p>
        </p:txBody>
      </p:sp>
      <p:pic>
        <p:nvPicPr>
          <p:cNvPr id="4" name="Picture 3">
            <a:extLst>
              <a:ext uri="{FF2B5EF4-FFF2-40B4-BE49-F238E27FC236}">
                <a16:creationId xmlns:a16="http://schemas.microsoft.com/office/drawing/2014/main" id="{D19A7E7D-0903-4BA2-A18A-8A7146ED3E2F}"/>
              </a:ext>
            </a:extLst>
          </p:cNvPr>
          <p:cNvPicPr>
            <a:picLocks noChangeAspect="1"/>
          </p:cNvPicPr>
          <p:nvPr/>
        </p:nvPicPr>
        <p:blipFill>
          <a:blip r:embed="rId3"/>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503614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1A321C-A731-4AFC-B2F4-0F53F83BD1A1}"/>
              </a:ext>
            </a:extLst>
          </p:cNvPr>
          <p:cNvSpPr txBox="1"/>
          <p:nvPr/>
        </p:nvSpPr>
        <p:spPr>
          <a:xfrm>
            <a:off x="477034" y="1947782"/>
            <a:ext cx="2698070" cy="4154984"/>
          </a:xfrm>
          <a:prstGeom prst="rect">
            <a:avLst/>
          </a:prstGeom>
          <a:noFill/>
        </p:spPr>
        <p:txBody>
          <a:bodyPr wrap="square" rtlCol="0">
            <a:spAutoFit/>
          </a:bodyPr>
          <a:lstStyle/>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justification for the use of the Proposed Ballot Designation from the prior page corresponds with page 2. </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WHAT’S A JUSTIFICATION?</a:t>
            </a:r>
          </a:p>
          <a:p>
            <a:endParaRPr lang="en-US" sz="1200" b="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 justification is additional information about why you are proposing the use of the ballot designation. This includes a brief description of your duties as well as the name of your employer, business and a contact who can verify the information is correct and may include a family member.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Note: Comments such as “I work here” or “I’ve been doing this for 20 years” are unacceptable. </a:t>
            </a:r>
          </a:p>
          <a:p>
            <a:endParaRPr lang="en-US"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AFB598F-5123-4332-8DBD-AB32DA76BBF9}"/>
              </a:ext>
            </a:extLst>
          </p:cNvPr>
          <p:cNvSpPr txBox="1"/>
          <p:nvPr/>
        </p:nvSpPr>
        <p:spPr>
          <a:xfrm>
            <a:off x="6863380" y="4158006"/>
            <a:ext cx="1817292" cy="85408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Make sure that you complete the questions on this page and initial.</a:t>
            </a:r>
          </a:p>
          <a:p>
            <a:endParaRPr lang="en-US" sz="135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D8B18F1-9B4E-4486-B0E1-406021C0E3BF}"/>
              </a:ext>
            </a:extLst>
          </p:cNvPr>
          <p:cNvSpPr txBox="1"/>
          <p:nvPr/>
        </p:nvSpPr>
        <p:spPr>
          <a:xfrm>
            <a:off x="6632719" y="5404732"/>
            <a:ext cx="2259653" cy="715581"/>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THIS PAGE MUST BE SIGNED AND DATED.</a:t>
            </a:r>
          </a:p>
          <a:p>
            <a:endParaRPr lang="en-US" sz="1350" dirty="0"/>
          </a:p>
        </p:txBody>
      </p:sp>
      <p:pic>
        <p:nvPicPr>
          <p:cNvPr id="19" name="Content Placeholder 18">
            <a:extLst>
              <a:ext uri="{FF2B5EF4-FFF2-40B4-BE49-F238E27FC236}">
                <a16:creationId xmlns:a16="http://schemas.microsoft.com/office/drawing/2014/main" id="{59C3F95F-535F-4772-A439-BDF2D06C67B3}"/>
              </a:ext>
            </a:extLst>
          </p:cNvPr>
          <p:cNvPicPr>
            <a:picLocks noGrp="1" noChangeAspect="1"/>
          </p:cNvPicPr>
          <p:nvPr>
            <p:ph sz="quarter" idx="13"/>
          </p:nvPr>
        </p:nvPicPr>
        <p:blipFill>
          <a:blip r:embed="rId2"/>
          <a:stretch>
            <a:fillRect/>
          </a:stretch>
        </p:blipFill>
        <p:spPr>
          <a:xfrm>
            <a:off x="3233810" y="1947782"/>
            <a:ext cx="3109543" cy="402336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a:extLst>
              <a:ext uri="{FF2B5EF4-FFF2-40B4-BE49-F238E27FC236}">
                <a16:creationId xmlns:a16="http://schemas.microsoft.com/office/drawing/2014/main" id="{4E4482F0-33AB-486E-B4AD-D0B3420E0A0F}"/>
              </a:ext>
            </a:extLst>
          </p:cNvPr>
          <p:cNvCxnSpPr>
            <a:cxnSpLocks/>
          </p:cNvCxnSpPr>
          <p:nvPr/>
        </p:nvCxnSpPr>
        <p:spPr>
          <a:xfrm flipH="1">
            <a:off x="2525934" y="2942376"/>
            <a:ext cx="1013971" cy="446518"/>
          </a:xfrm>
          <a:prstGeom prst="straightConnector1">
            <a:avLst/>
          </a:prstGeom>
          <a:ln w="50800">
            <a:solidFill>
              <a:srgbClr val="FF0000">
                <a:alpha val="60000"/>
              </a:srgb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217ACD8-4E53-4C7B-8E98-6EDD97626B6A}"/>
              </a:ext>
            </a:extLst>
          </p:cNvPr>
          <p:cNvCxnSpPr>
            <a:cxnSpLocks/>
          </p:cNvCxnSpPr>
          <p:nvPr/>
        </p:nvCxnSpPr>
        <p:spPr>
          <a:xfrm flipH="1">
            <a:off x="6082212" y="4508626"/>
            <a:ext cx="771688" cy="361591"/>
          </a:xfrm>
          <a:prstGeom prst="straightConnector1">
            <a:avLst/>
          </a:prstGeom>
          <a:ln w="508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F5E257D-6236-4ADC-A4AB-B9D0C1E1D917}"/>
              </a:ext>
            </a:extLst>
          </p:cNvPr>
          <p:cNvSpPr>
            <a:spLocks noGrp="1"/>
          </p:cNvSpPr>
          <p:nvPr>
            <p:ph type="title"/>
          </p:nvPr>
        </p:nvSpPr>
        <p:spPr>
          <a:xfrm>
            <a:off x="530730" y="221420"/>
            <a:ext cx="8468138" cy="900499"/>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BALLOT DESIGNATION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WORKSHEET</a:t>
            </a:r>
            <a:br>
              <a:rPr lang="en-US" sz="1350" b="1" dirty="0">
                <a:solidFill>
                  <a:schemeClr val="tx1"/>
                </a:solidFill>
                <a:latin typeface="Arial" panose="020B0604020202020204" pitchFamily="34" charset="0"/>
                <a:cs typeface="Arial" panose="020B0604020202020204" pitchFamily="34" charset="0"/>
              </a:rPr>
            </a:br>
            <a:r>
              <a:rPr lang="en-US" sz="1350" b="1" dirty="0">
                <a:solidFill>
                  <a:schemeClr val="tx1"/>
                </a:solidFill>
                <a:latin typeface="Arial" panose="020B0604020202020204" pitchFamily="34" charset="0"/>
                <a:cs typeface="Arial" panose="020B0604020202020204" pitchFamily="34" charset="0"/>
              </a:rPr>
              <a:t>(</a:t>
            </a:r>
            <a:r>
              <a:rPr lang="en-US" sz="1200" b="1" cap="none" dirty="0">
                <a:solidFill>
                  <a:schemeClr val="tx1"/>
                </a:solidFill>
                <a:latin typeface="Arial" panose="020B0604020202020204" pitchFamily="34" charset="0"/>
                <a:cs typeface="Arial" panose="020B0604020202020204" pitchFamily="34" charset="0"/>
              </a:rPr>
              <a:t>Elections Code §§ 13107, 13107.3, 13107.5; California Code of Regulations § 20711)</a:t>
            </a:r>
            <a:endParaRPr lang="en-US" sz="1200" b="1"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FF39B9B-F565-4FE9-A440-275FEF81B549}"/>
              </a:ext>
            </a:extLst>
          </p:cNvPr>
          <p:cNvPicPr>
            <a:picLocks noChangeAspect="1"/>
          </p:cNvPicPr>
          <p:nvPr/>
        </p:nvPicPr>
        <p:blipFill>
          <a:blip r:embed="rId3"/>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2698265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CDCA84-8F3B-4B82-ACDD-7E176B26B4DC}"/>
              </a:ext>
            </a:extLst>
          </p:cNvPr>
          <p:cNvSpPr txBox="1"/>
          <p:nvPr/>
        </p:nvSpPr>
        <p:spPr>
          <a:xfrm>
            <a:off x="794450" y="2300408"/>
            <a:ext cx="2047020" cy="2492990"/>
          </a:xfrm>
          <a:prstGeom prst="rect">
            <a:avLst/>
          </a:prstGeom>
          <a:noFill/>
        </p:spPr>
        <p:txBody>
          <a:bodyPr wrap="square" rtlCol="0">
            <a:spAutoFit/>
          </a:bodyPr>
          <a:lstStyle/>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A. </a:t>
            </a:r>
            <a:r>
              <a:rPr lang="en-US" sz="1200" dirty="0">
                <a:latin typeface="Arial" panose="020B0604020202020204" pitchFamily="34" charset="0"/>
                <a:cs typeface="Arial" panose="020B0604020202020204" pitchFamily="34" charset="0"/>
              </a:rPr>
              <a:t>If you decided to add an Alternate Ballot Designation from line 2 of the first page use section A for the justification.</a:t>
            </a:r>
          </a:p>
          <a:p>
            <a:pPr marL="257175" indent="-257175">
              <a:buAutoNum type="arabicPeriod"/>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B.  </a:t>
            </a:r>
            <a:r>
              <a:rPr lang="en-US" sz="1200" dirty="0">
                <a:latin typeface="Arial" panose="020B0604020202020204" pitchFamily="34" charset="0"/>
                <a:cs typeface="Arial" panose="020B0604020202020204" pitchFamily="34" charset="0"/>
              </a:rPr>
              <a:t>If you decide to add an additional Alternate Ballot Designation from line 3 of the first page, use section B for the justification.</a:t>
            </a:r>
          </a:p>
        </p:txBody>
      </p:sp>
      <p:sp>
        <p:nvSpPr>
          <p:cNvPr id="15" name="TextBox 14">
            <a:extLst>
              <a:ext uri="{FF2B5EF4-FFF2-40B4-BE49-F238E27FC236}">
                <a16:creationId xmlns:a16="http://schemas.microsoft.com/office/drawing/2014/main" id="{EC44198B-F6AC-409A-A72F-DEE2EB7E8909}"/>
              </a:ext>
            </a:extLst>
          </p:cNvPr>
          <p:cNvSpPr txBox="1"/>
          <p:nvPr/>
        </p:nvSpPr>
        <p:spPr>
          <a:xfrm>
            <a:off x="6584665" y="2280411"/>
            <a:ext cx="1931480" cy="1231106"/>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Attention !!!</a:t>
            </a:r>
          </a:p>
          <a:p>
            <a:r>
              <a:rPr lang="en-US" sz="1200" dirty="0">
                <a:latin typeface="Arial" panose="020B0604020202020204" pitchFamily="34" charset="0"/>
                <a:cs typeface="Arial" panose="020B0604020202020204" pitchFamily="34" charset="0"/>
              </a:rPr>
              <a:t>If you are not adding any Alternate Ballot Designations, then you are only required to initial the form at the very top.</a:t>
            </a:r>
          </a:p>
        </p:txBody>
      </p:sp>
      <p:pic>
        <p:nvPicPr>
          <p:cNvPr id="8" name="Content Placeholder 7">
            <a:extLst>
              <a:ext uri="{FF2B5EF4-FFF2-40B4-BE49-F238E27FC236}">
                <a16:creationId xmlns:a16="http://schemas.microsoft.com/office/drawing/2014/main" id="{3AB690EB-1A79-4A61-BCBA-2B974DBD05ED}"/>
              </a:ext>
            </a:extLst>
          </p:cNvPr>
          <p:cNvPicPr>
            <a:picLocks noGrp="1" noChangeAspect="1"/>
          </p:cNvPicPr>
          <p:nvPr>
            <p:ph sz="quarter" idx="13"/>
          </p:nvPr>
        </p:nvPicPr>
        <p:blipFill>
          <a:blip r:embed="rId2"/>
          <a:stretch>
            <a:fillRect/>
          </a:stretch>
        </p:blipFill>
        <p:spPr>
          <a:xfrm>
            <a:off x="3126498" y="1933813"/>
            <a:ext cx="3108961" cy="402336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Arrow Connector 16">
            <a:extLst>
              <a:ext uri="{FF2B5EF4-FFF2-40B4-BE49-F238E27FC236}">
                <a16:creationId xmlns:a16="http://schemas.microsoft.com/office/drawing/2014/main" id="{74233EDD-4165-4A67-9493-4BA7486F7840}"/>
              </a:ext>
            </a:extLst>
          </p:cNvPr>
          <p:cNvCxnSpPr>
            <a:cxnSpLocks/>
          </p:cNvCxnSpPr>
          <p:nvPr/>
        </p:nvCxnSpPr>
        <p:spPr>
          <a:xfrm flipH="1" flipV="1">
            <a:off x="2798710" y="2990437"/>
            <a:ext cx="771367" cy="145882"/>
          </a:xfrm>
          <a:prstGeom prst="straightConnector1">
            <a:avLst/>
          </a:prstGeom>
          <a:ln w="38100">
            <a:solidFill>
              <a:srgbClr val="FF0000">
                <a:alpha val="60000"/>
              </a:srgb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887FDC4-6757-46F7-ADEA-B024089A469A}"/>
              </a:ext>
            </a:extLst>
          </p:cNvPr>
          <p:cNvCxnSpPr>
            <a:cxnSpLocks/>
          </p:cNvCxnSpPr>
          <p:nvPr/>
        </p:nvCxnSpPr>
        <p:spPr>
          <a:xfrm flipH="1" flipV="1">
            <a:off x="2724236" y="4192943"/>
            <a:ext cx="822980" cy="192868"/>
          </a:xfrm>
          <a:prstGeom prst="straightConnector1">
            <a:avLst/>
          </a:prstGeom>
          <a:ln w="38100">
            <a:solidFill>
              <a:srgbClr val="FF0000">
                <a:alpha val="60000"/>
              </a:srgb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BB521CC-1DC0-4F3B-9352-7F4E3D68F5ED}"/>
              </a:ext>
            </a:extLst>
          </p:cNvPr>
          <p:cNvCxnSpPr>
            <a:cxnSpLocks/>
          </p:cNvCxnSpPr>
          <p:nvPr/>
        </p:nvCxnSpPr>
        <p:spPr>
          <a:xfrm>
            <a:off x="6029568" y="2300408"/>
            <a:ext cx="555097" cy="270776"/>
          </a:xfrm>
          <a:prstGeom prst="straightConnector1">
            <a:avLst/>
          </a:prstGeom>
          <a:ln w="38100">
            <a:solidFill>
              <a:srgbClr val="FF0000">
                <a:alpha val="60000"/>
              </a:srgbClr>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38948C6-C6AB-4B56-8C41-CB1144493047}"/>
              </a:ext>
            </a:extLst>
          </p:cNvPr>
          <p:cNvPicPr>
            <a:picLocks noChangeAspect="1"/>
          </p:cNvPicPr>
          <p:nvPr/>
        </p:nvPicPr>
        <p:blipFill>
          <a:blip r:embed="rId3"/>
          <a:stretch>
            <a:fillRect/>
          </a:stretch>
        </p:blipFill>
        <p:spPr>
          <a:xfrm>
            <a:off x="274320" y="274320"/>
            <a:ext cx="640080" cy="640080"/>
          </a:xfrm>
          <a:prstGeom prst="rect">
            <a:avLst/>
          </a:prstGeom>
          <a:effectLst>
            <a:glow rad="127000">
              <a:schemeClr val="tx1"/>
            </a:glow>
            <a:softEdge rad="0"/>
          </a:effectLst>
        </p:spPr>
      </p:pic>
      <p:sp>
        <p:nvSpPr>
          <p:cNvPr id="13" name="Title 1">
            <a:extLst>
              <a:ext uri="{FF2B5EF4-FFF2-40B4-BE49-F238E27FC236}">
                <a16:creationId xmlns:a16="http://schemas.microsoft.com/office/drawing/2014/main" id="{CBFEF5F9-F613-4957-BDA6-6E93CC3B99B0}"/>
              </a:ext>
            </a:extLst>
          </p:cNvPr>
          <p:cNvSpPr>
            <a:spLocks noGrp="1"/>
          </p:cNvSpPr>
          <p:nvPr>
            <p:ph type="title"/>
          </p:nvPr>
        </p:nvSpPr>
        <p:spPr>
          <a:xfrm>
            <a:off x="530730" y="221420"/>
            <a:ext cx="8468138" cy="900499"/>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BALLOT DESIGNATION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WORKSHEET</a:t>
            </a:r>
            <a:br>
              <a:rPr lang="en-US" sz="1350" b="1" dirty="0">
                <a:solidFill>
                  <a:schemeClr val="tx1"/>
                </a:solidFill>
                <a:latin typeface="Arial" panose="020B0604020202020204" pitchFamily="34" charset="0"/>
                <a:cs typeface="Arial" panose="020B0604020202020204" pitchFamily="34" charset="0"/>
              </a:rPr>
            </a:br>
            <a:r>
              <a:rPr lang="en-US" sz="1350" b="1" dirty="0">
                <a:solidFill>
                  <a:schemeClr val="tx1"/>
                </a:solidFill>
                <a:latin typeface="Arial" panose="020B0604020202020204" pitchFamily="34" charset="0"/>
                <a:cs typeface="Arial" panose="020B0604020202020204" pitchFamily="34" charset="0"/>
              </a:rPr>
              <a:t>(</a:t>
            </a:r>
            <a:r>
              <a:rPr lang="en-US" sz="1200" b="1" cap="none" dirty="0">
                <a:solidFill>
                  <a:schemeClr val="tx1"/>
                </a:solidFill>
                <a:latin typeface="Arial" panose="020B0604020202020204" pitchFamily="34" charset="0"/>
                <a:cs typeface="Arial" panose="020B0604020202020204" pitchFamily="34" charset="0"/>
              </a:rPr>
              <a:t>Elections Code §§ 13107, 13107.3, 13107.5; California Code of Regulations § 20711)</a:t>
            </a:r>
            <a:endParaRPr lang="en-US"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4485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C1B649A-8BF8-42F6-8152-E6B1F91C685B}"/>
              </a:ext>
            </a:extLst>
          </p:cNvPr>
          <p:cNvSpPr>
            <a:spLocks noGrp="1"/>
          </p:cNvSpPr>
          <p:nvPr>
            <p:ph type="subTitle" idx="1"/>
          </p:nvPr>
        </p:nvSpPr>
        <p:spPr>
          <a:xfrm>
            <a:off x="282742" y="961288"/>
            <a:ext cx="8578516" cy="935272"/>
          </a:xfrm>
        </p:spPr>
        <p:txBody>
          <a:bodyPr>
            <a:normAutofit fontScale="85000" lnSpcReduction="10000"/>
          </a:bodyPr>
          <a:lstStyle/>
          <a:p>
            <a:pPr algn="ctr"/>
            <a:r>
              <a:rPr lang="en-US" sz="2600" b="1" cap="none" dirty="0">
                <a:solidFill>
                  <a:schemeClr val="tx1"/>
                </a:solidFill>
                <a:latin typeface="Arial" panose="020B0604020202020204" pitchFamily="34" charset="0"/>
                <a:cs typeface="Arial" panose="020B0604020202020204" pitchFamily="34" charset="0"/>
              </a:rPr>
              <a:t>What is it?</a:t>
            </a:r>
          </a:p>
          <a:p>
            <a:pPr algn="ctr"/>
            <a:r>
              <a:rPr lang="en-US" altLang="en-US" sz="2100" cap="none" dirty="0">
                <a:solidFill>
                  <a:schemeClr val="tx1"/>
                </a:solidFill>
                <a:latin typeface="Arial" panose="020B0604020202020204" pitchFamily="34" charset="0"/>
                <a:cs typeface="Arial" panose="020B0604020202020204" pitchFamily="34" charset="0"/>
              </a:rPr>
              <a:t>A statement that is limited to your own personal background and qualifications</a:t>
            </a:r>
            <a:r>
              <a:rPr lang="en-US" altLang="en-US" sz="2100" dirty="0">
                <a:solidFill>
                  <a:schemeClr val="tx1"/>
                </a:solidFill>
                <a:latin typeface="Arial" panose="020B0604020202020204" pitchFamily="34" charset="0"/>
                <a:cs typeface="Arial" panose="020B0604020202020204" pitchFamily="34" charset="0"/>
              </a:rPr>
              <a:t>.</a:t>
            </a:r>
          </a:p>
          <a:p>
            <a:endParaRPr lang="en-US" b="1" dirty="0">
              <a:solidFill>
                <a:schemeClr val="tx1"/>
              </a:solidFill>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7299369C-F90D-4D3D-934C-AA39083CF462}"/>
              </a:ext>
            </a:extLst>
          </p:cNvPr>
          <p:cNvSpPr txBox="1"/>
          <p:nvPr/>
        </p:nvSpPr>
        <p:spPr>
          <a:xfrm>
            <a:off x="595240" y="1955385"/>
            <a:ext cx="2506283" cy="3747180"/>
          </a:xfrm>
          <a:prstGeom prst="rect">
            <a:avLst/>
          </a:prstGeom>
          <a:noFill/>
        </p:spPr>
        <p:txBody>
          <a:bodyPr wrap="square" rtlCol="0">
            <a:spAutoFit/>
          </a:bodyPr>
          <a:lstStyle/>
          <a:p>
            <a:pPr>
              <a:lnSpc>
                <a:spcPct val="100000"/>
              </a:lnSpc>
            </a:pPr>
            <a:endParaRPr lang="en-US" altLang="en-US" sz="8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altLang="en-US" sz="1200" dirty="0">
                <a:latin typeface="Arial" panose="020B0604020202020204" pitchFamily="34" charset="0"/>
                <a:cs typeface="Arial" panose="020B0604020202020204" pitchFamily="34" charset="0"/>
              </a:rPr>
              <a:t>All candidates must complete the coversheet.</a:t>
            </a:r>
          </a:p>
          <a:p>
            <a:pPr marL="214313" indent="-214313">
              <a:buFont typeface="Wingdings" panose="05000000000000000000" pitchFamily="2" charset="2"/>
              <a:buChar char="ü"/>
            </a:pPr>
            <a:endParaRPr lang="en-US" alt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altLang="en-US" sz="1200" dirty="0">
                <a:latin typeface="Arial" panose="020B0604020202020204" pitchFamily="34" charset="0"/>
                <a:cs typeface="Arial" panose="020B0604020202020204" pitchFamily="34" charset="0"/>
              </a:rPr>
              <a:t>The statement must be type written. </a:t>
            </a:r>
          </a:p>
          <a:p>
            <a:pPr marL="214313" indent="-214313">
              <a:buFont typeface="Wingdings" panose="05000000000000000000" pitchFamily="2" charset="2"/>
              <a:buChar char="ü"/>
            </a:pPr>
            <a:endParaRPr lang="en-US" alt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altLang="en-US" sz="1200" dirty="0">
                <a:latin typeface="Arial" panose="020B0604020202020204" pitchFamily="34" charset="0"/>
                <a:cs typeface="Arial" panose="020B0604020202020204" pitchFamily="34" charset="0"/>
              </a:rPr>
              <a:t>We recommend using the </a:t>
            </a:r>
            <a:br>
              <a:rPr lang="en-US" altLang="en-US" sz="1200" dirty="0">
                <a:latin typeface="Arial" panose="020B0604020202020204" pitchFamily="34" charset="0"/>
                <a:cs typeface="Arial" panose="020B0604020202020204" pitchFamily="34" charset="0"/>
              </a:rPr>
            </a:br>
            <a:r>
              <a:rPr lang="en-US" altLang="en-US" sz="1200" dirty="0">
                <a:latin typeface="Arial" panose="020B0604020202020204" pitchFamily="34" charset="0"/>
                <a:cs typeface="Arial" panose="020B0604020202020204" pitchFamily="34" charset="0"/>
              </a:rPr>
              <a:t>Candidate Statement fillable form available on our website.</a:t>
            </a:r>
          </a:p>
          <a:p>
            <a:pPr marL="214313" indent="-214313">
              <a:buFont typeface="Wingdings" panose="05000000000000000000" pitchFamily="2" charset="2"/>
              <a:buChar char="ü"/>
            </a:pPr>
            <a:endParaRPr lang="en-US" alt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altLang="en-US" sz="1200" dirty="0">
                <a:latin typeface="Arial" panose="020B0604020202020204" pitchFamily="34" charset="0"/>
                <a:cs typeface="Arial" panose="020B0604020202020204" pitchFamily="34" charset="0"/>
              </a:rPr>
              <a:t>The statement must meet the word count requirement.</a:t>
            </a:r>
          </a:p>
          <a:p>
            <a:pPr marL="214313" indent="-214313">
              <a:buFont typeface="Wingdings" panose="05000000000000000000" pitchFamily="2" charset="2"/>
              <a:buChar char="ü"/>
            </a:pPr>
            <a:endParaRPr lang="en-US" alt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altLang="en-US" sz="1200" dirty="0">
                <a:latin typeface="Arial" panose="020B0604020202020204" pitchFamily="34" charset="0"/>
                <a:cs typeface="Arial" panose="020B0604020202020204" pitchFamily="34" charset="0"/>
              </a:rPr>
              <a:t>Review your candidate statement for spelling and grammar before filing. Once submitted, it cannot be changed. </a:t>
            </a:r>
          </a:p>
          <a:p>
            <a:endParaRPr lang="en-US" sz="1350" dirty="0"/>
          </a:p>
        </p:txBody>
      </p:sp>
      <p:sp>
        <p:nvSpPr>
          <p:cNvPr id="14" name="TextBox 13">
            <a:extLst>
              <a:ext uri="{FF2B5EF4-FFF2-40B4-BE49-F238E27FC236}">
                <a16:creationId xmlns:a16="http://schemas.microsoft.com/office/drawing/2014/main" id="{B9CF879D-1AA8-49D2-84D1-E1BAB52D4FF6}"/>
              </a:ext>
            </a:extLst>
          </p:cNvPr>
          <p:cNvSpPr txBox="1"/>
          <p:nvPr/>
        </p:nvSpPr>
        <p:spPr>
          <a:xfrm>
            <a:off x="6042432" y="2184335"/>
            <a:ext cx="2506328" cy="2154436"/>
          </a:xfrm>
          <a:prstGeom prst="rect">
            <a:avLst/>
          </a:prstGeom>
          <a:noFill/>
        </p:spPr>
        <p:txBody>
          <a:bodyPr wrap="square" rtlCol="0">
            <a:spAutoFit/>
          </a:bodyPr>
          <a:lstStyle/>
          <a:p>
            <a:r>
              <a:rPr lang="en-US" sz="1400" b="1" dirty="0">
                <a:solidFill>
                  <a:srgbClr val="FF0000"/>
                </a:solidFill>
                <a:latin typeface="Arial" panose="020B0604020202020204" pitchFamily="34" charset="0"/>
                <a:cs typeface="Arial" panose="020B0604020202020204" pitchFamily="34" charset="0"/>
              </a:rPr>
              <a:t>NOTE: </a:t>
            </a:r>
          </a:p>
          <a:p>
            <a:r>
              <a:rPr lang="en-US" sz="1200" dirty="0">
                <a:latin typeface="Arial" panose="020B0604020202020204" pitchFamily="34" charset="0"/>
                <a:cs typeface="Arial" panose="020B0604020202020204" pitchFamily="34" charset="0"/>
              </a:rPr>
              <a:t>You are required to complete the  Candidate Statement Cover Sheet even if you are not planning on filing a candidate statement for the County Voter Information Guide.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There is a section above the date and signature line that indicates no statement will be filed.</a:t>
            </a:r>
          </a:p>
        </p:txBody>
      </p:sp>
      <p:sp>
        <p:nvSpPr>
          <p:cNvPr id="12" name="Title 1">
            <a:extLst>
              <a:ext uri="{FF2B5EF4-FFF2-40B4-BE49-F238E27FC236}">
                <a16:creationId xmlns:a16="http://schemas.microsoft.com/office/drawing/2014/main" id="{E18935A8-D5A5-46D8-9F84-21126C6314E2}"/>
              </a:ext>
            </a:extLst>
          </p:cNvPr>
          <p:cNvSpPr txBox="1">
            <a:spLocks/>
          </p:cNvSpPr>
          <p:nvPr/>
        </p:nvSpPr>
        <p:spPr>
          <a:xfrm>
            <a:off x="970064" y="148967"/>
            <a:ext cx="7838376" cy="1074170"/>
          </a:xfrm>
          <a:prstGeom prst="rect">
            <a:avLst/>
          </a:prstGeom>
        </p:spPr>
        <p:txBody>
          <a:bodyPr vert="horz" lIns="91440" tIns="45720" rIns="91440" bIns="45720" rtlCol="0" anchor="b">
            <a:no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CANDIDATE STATEMENT FORM</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14A9C9C-2147-44A1-9823-416EC48AA256}"/>
              </a:ext>
            </a:extLst>
          </p:cNvPr>
          <p:cNvPicPr>
            <a:picLocks noChangeAspect="1"/>
          </p:cNvPicPr>
          <p:nvPr/>
        </p:nvPicPr>
        <p:blipFill>
          <a:blip r:embed="rId2"/>
          <a:stretch>
            <a:fillRect/>
          </a:stretch>
        </p:blipFill>
        <p:spPr>
          <a:xfrm>
            <a:off x="274320" y="274320"/>
            <a:ext cx="641840" cy="641840"/>
          </a:xfrm>
          <a:prstGeom prst="rect">
            <a:avLst/>
          </a:prstGeom>
          <a:effectLst>
            <a:glow rad="127000">
              <a:schemeClr val="tx1"/>
            </a:glow>
            <a:softEdge rad="0"/>
          </a:effectLst>
        </p:spPr>
      </p:pic>
      <p:pic>
        <p:nvPicPr>
          <p:cNvPr id="5" name="Picture 4">
            <a:extLst>
              <a:ext uri="{FF2B5EF4-FFF2-40B4-BE49-F238E27FC236}">
                <a16:creationId xmlns:a16="http://schemas.microsoft.com/office/drawing/2014/main" id="{532F39EF-F28B-40BC-93FC-9CBE956EEECB}"/>
              </a:ext>
            </a:extLst>
          </p:cNvPr>
          <p:cNvPicPr>
            <a:picLocks noChangeAspect="1"/>
          </p:cNvPicPr>
          <p:nvPr/>
        </p:nvPicPr>
        <p:blipFill>
          <a:blip r:embed="rId3"/>
          <a:stretch>
            <a:fillRect/>
          </a:stretch>
        </p:blipFill>
        <p:spPr>
          <a:xfrm>
            <a:off x="3146884" y="1896560"/>
            <a:ext cx="2895548" cy="3747180"/>
          </a:xfrm>
          <a:prstGeom prst="rect">
            <a:avLst/>
          </a:prstGeom>
        </p:spPr>
      </p:pic>
    </p:spTree>
    <p:extLst>
      <p:ext uri="{BB962C8B-B14F-4D97-AF65-F5344CB8AC3E}">
        <p14:creationId xmlns:p14="http://schemas.microsoft.com/office/powerpoint/2010/main" val="1038781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F050F8-33B7-4129-BA1E-C84059A9637D}"/>
              </a:ext>
            </a:extLst>
          </p:cNvPr>
          <p:cNvSpPr/>
          <p:nvPr/>
        </p:nvSpPr>
        <p:spPr>
          <a:xfrm>
            <a:off x="1022953" y="1622168"/>
            <a:ext cx="2668776" cy="3416320"/>
          </a:xfrm>
          <a:prstGeom prst="rect">
            <a:avLst/>
          </a:prstGeom>
        </p:spPr>
        <p:txBody>
          <a:bodyPr wrap="square">
            <a:spAutoFit/>
          </a:bodyPr>
          <a:lstStyle/>
          <a:p>
            <a:r>
              <a:rPr lang="en-US" sz="1200" b="1" u="sng" dirty="0">
                <a:latin typeface="Arial" panose="020B0604020202020204" pitchFamily="34" charset="0"/>
                <a:cs typeface="Arial" panose="020B0604020202020204" pitchFamily="34" charset="0"/>
              </a:rPr>
              <a:t>DO NOT USE</a:t>
            </a:r>
          </a:p>
          <a:p>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Bullets, stars or asterisks </a:t>
            </a:r>
          </a:p>
          <a:p>
            <a:pPr marL="214313" indent="-214313">
              <a:buFont typeface="Wingdings" panose="05000000000000000000" pitchFamily="2" charset="2"/>
              <a:buChar char="ü"/>
            </a:pPr>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Bolding </a:t>
            </a:r>
          </a:p>
          <a:p>
            <a:pPr marL="214313" indent="-214313">
              <a:buFont typeface="Wingdings" panose="05000000000000000000" pitchFamily="2" charset="2"/>
              <a:buChar char="ü"/>
            </a:pPr>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Italics </a:t>
            </a:r>
          </a:p>
          <a:p>
            <a:pPr marL="214313" indent="-214313">
              <a:buFont typeface="Wingdings" panose="05000000000000000000" pitchFamily="2" charset="2"/>
              <a:buChar char="ü"/>
            </a:pPr>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Underlining </a:t>
            </a:r>
          </a:p>
          <a:p>
            <a:pPr marL="214313" indent="-214313">
              <a:buFont typeface="Wingdings" panose="05000000000000000000" pitchFamily="2" charset="2"/>
              <a:buChar char="ü"/>
            </a:pPr>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All capital letters (with the exception of acronyms or abbreviations) </a:t>
            </a:r>
          </a:p>
          <a:p>
            <a:pPr marL="214313" indent="-214313">
              <a:buFont typeface="Wingdings" panose="05000000000000000000" pitchFamily="2" charset="2"/>
              <a:buChar char="ü"/>
            </a:pPr>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Tables</a:t>
            </a:r>
          </a:p>
          <a:p>
            <a:r>
              <a:rPr lang="en-US" sz="1200" dirty="0">
                <a:latin typeface="Arial" panose="020B0604020202020204" pitchFamily="34" charset="0"/>
                <a:cs typeface="Arial" panose="020B0604020202020204" pitchFamily="34" charset="0"/>
              </a:rPr>
              <a:t> </a:t>
            </a: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Lists or other formatting requiring indentation </a:t>
            </a:r>
          </a:p>
        </p:txBody>
      </p:sp>
      <p:sp>
        <p:nvSpPr>
          <p:cNvPr id="8" name="Title 1">
            <a:extLst>
              <a:ext uri="{FF2B5EF4-FFF2-40B4-BE49-F238E27FC236}">
                <a16:creationId xmlns:a16="http://schemas.microsoft.com/office/drawing/2014/main" id="{361EB075-1CDF-4FC8-BCDA-8E47F34953D9}"/>
              </a:ext>
            </a:extLst>
          </p:cNvPr>
          <p:cNvSpPr txBox="1">
            <a:spLocks/>
          </p:cNvSpPr>
          <p:nvPr/>
        </p:nvSpPr>
        <p:spPr>
          <a:xfrm>
            <a:off x="914400" y="377315"/>
            <a:ext cx="7838376" cy="1074170"/>
          </a:xfrm>
          <a:prstGeom prst="rect">
            <a:avLst/>
          </a:prstGeom>
        </p:spPr>
        <p:txBody>
          <a:bodyPr vert="horz" lIns="91440" tIns="45720" rIns="91440" bIns="45720" rtlCol="0" anchor="b">
            <a:no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CANDIDATE STATEMENT FORM</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0548A45-F08D-4021-8CE8-BB59983D1BDC}"/>
              </a:ext>
            </a:extLst>
          </p:cNvPr>
          <p:cNvPicPr>
            <a:picLocks noChangeAspect="1"/>
          </p:cNvPicPr>
          <p:nvPr/>
        </p:nvPicPr>
        <p:blipFill>
          <a:blip r:embed="rId3"/>
          <a:stretch>
            <a:fillRect/>
          </a:stretch>
        </p:blipFill>
        <p:spPr>
          <a:xfrm>
            <a:off x="274320" y="274320"/>
            <a:ext cx="640080" cy="640080"/>
          </a:xfrm>
          <a:prstGeom prst="rect">
            <a:avLst/>
          </a:prstGeom>
          <a:effectLst>
            <a:glow rad="127000">
              <a:schemeClr val="tx1"/>
            </a:glow>
            <a:softEdge rad="0"/>
          </a:effectLst>
        </p:spPr>
      </p:pic>
      <p:pic>
        <p:nvPicPr>
          <p:cNvPr id="5" name="Content Placeholder 4">
            <a:extLst>
              <a:ext uri="{FF2B5EF4-FFF2-40B4-BE49-F238E27FC236}">
                <a16:creationId xmlns:a16="http://schemas.microsoft.com/office/drawing/2014/main" id="{1A56E837-33D7-4C5E-AC73-71D5E3DFD340}"/>
              </a:ext>
            </a:extLst>
          </p:cNvPr>
          <p:cNvPicPr>
            <a:picLocks noGrp="1" noChangeAspect="1"/>
          </p:cNvPicPr>
          <p:nvPr>
            <p:ph idx="1"/>
          </p:nvPr>
        </p:nvPicPr>
        <p:blipFill>
          <a:blip r:embed="rId4"/>
          <a:stretch>
            <a:fillRect/>
          </a:stretch>
        </p:blipFill>
        <p:spPr>
          <a:xfrm>
            <a:off x="3691729" y="1554480"/>
            <a:ext cx="3081195" cy="39874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13479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140981-AF3A-4C9F-9DF8-11C3E8177C38}"/>
              </a:ext>
            </a:extLst>
          </p:cNvPr>
          <p:cNvSpPr>
            <a:spLocks noGrp="1"/>
          </p:cNvSpPr>
          <p:nvPr>
            <p:ph type="subTitle" idx="1"/>
          </p:nvPr>
        </p:nvSpPr>
        <p:spPr>
          <a:xfrm>
            <a:off x="914400" y="1498209"/>
            <a:ext cx="2986179" cy="4374690"/>
          </a:xfrm>
        </p:spPr>
        <p:txBody>
          <a:bodyPr>
            <a:normAutofit/>
          </a:bodyPr>
          <a:lstStyle/>
          <a:p>
            <a:pPr algn="ctr"/>
            <a:r>
              <a:rPr lang="en-US" sz="1400" b="1" cap="none" dirty="0">
                <a:solidFill>
                  <a:schemeClr val="tx1"/>
                </a:solidFill>
                <a:latin typeface="Arial" panose="020B0604020202020204" pitchFamily="34" charset="0"/>
                <a:cs typeface="Arial" panose="020B0604020202020204" pitchFamily="34" charset="0"/>
              </a:rPr>
              <a:t>INSTRUCTIONS</a:t>
            </a:r>
          </a:p>
          <a:p>
            <a:pPr marL="214313" indent="-214313">
              <a:buFont typeface="Wingdings" panose="05000000000000000000" pitchFamily="2" charset="2"/>
              <a:buChar char="ü"/>
            </a:pPr>
            <a:r>
              <a:rPr lang="en-US" sz="1400" cap="none" dirty="0">
                <a:solidFill>
                  <a:schemeClr val="tx1"/>
                </a:solidFill>
                <a:latin typeface="Arial" panose="020B0604020202020204" pitchFamily="34" charset="0"/>
                <a:cs typeface="Arial" panose="020B0604020202020204" pitchFamily="34" charset="0"/>
              </a:rPr>
              <a:t>This is an optional form and states that you plan to run a fair campaign.</a:t>
            </a:r>
          </a:p>
          <a:p>
            <a:pPr marL="214313" indent="-214313">
              <a:buFont typeface="Wingdings" panose="05000000000000000000" pitchFamily="2" charset="2"/>
              <a:buChar char="ü"/>
            </a:pPr>
            <a:endParaRPr lang="en-US" sz="1400" cap="none" dirty="0">
              <a:solidFill>
                <a:schemeClr val="tx1"/>
              </a:solidFill>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400" cap="none" dirty="0">
                <a:solidFill>
                  <a:schemeClr val="tx1"/>
                </a:solidFill>
                <a:latin typeface="Arial" panose="020B0604020202020204" pitchFamily="34" charset="0"/>
                <a:cs typeface="Arial" panose="020B0604020202020204" pitchFamily="34" charset="0"/>
              </a:rPr>
              <a:t>California legislation has passed recommendations on how candidates should run a fair campaign.</a:t>
            </a:r>
          </a:p>
          <a:p>
            <a:pPr marL="214313" indent="-214313">
              <a:buFont typeface="Wingdings" panose="05000000000000000000" pitchFamily="2" charset="2"/>
              <a:buChar char="ü"/>
            </a:pPr>
            <a:endParaRPr lang="en-US" sz="1400" cap="none" dirty="0">
              <a:solidFill>
                <a:schemeClr val="tx1"/>
              </a:solidFill>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400" cap="none" dirty="0">
                <a:solidFill>
                  <a:schemeClr val="tx1"/>
                </a:solidFill>
                <a:latin typeface="Arial" panose="020B0604020202020204" pitchFamily="34" charset="0"/>
                <a:cs typeface="Arial" panose="020B0604020202020204" pitchFamily="34" charset="0"/>
              </a:rPr>
              <a:t>Should you choose to complete the form please sign and date the bottom.</a:t>
            </a:r>
          </a:p>
          <a:p>
            <a:endParaRPr lang="en-US" sz="1725" dirty="0">
              <a:solidFill>
                <a:schemeClr val="tx1"/>
              </a:solidFill>
              <a:latin typeface="Arial" panose="020B0604020202020204" pitchFamily="34" charset="0"/>
              <a:cs typeface="Arial" panose="020B0604020202020204" pitchFamily="34" charset="0"/>
            </a:endParaRPr>
          </a:p>
          <a:p>
            <a:endParaRPr lang="en-US" dirty="0"/>
          </a:p>
        </p:txBody>
      </p:sp>
      <p:pic>
        <p:nvPicPr>
          <p:cNvPr id="8" name="Picture 7">
            <a:extLst>
              <a:ext uri="{FF2B5EF4-FFF2-40B4-BE49-F238E27FC236}">
                <a16:creationId xmlns:a16="http://schemas.microsoft.com/office/drawing/2014/main" id="{E0B95187-5210-41D9-B8ED-C90F4642A5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2000"/>
                    </a14:imgEffect>
                  </a14:imgLayer>
                </a14:imgProps>
              </a:ext>
            </a:extLst>
          </a:blip>
          <a:stretch>
            <a:fillRect/>
          </a:stretch>
        </p:blipFill>
        <p:spPr>
          <a:xfrm>
            <a:off x="3973652" y="1498208"/>
            <a:ext cx="3275560" cy="423895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0EFB487-FC32-467F-92C6-D69EA99CCCB3}"/>
              </a:ext>
            </a:extLst>
          </p:cNvPr>
          <p:cNvPicPr>
            <a:picLocks noChangeAspect="1"/>
          </p:cNvPicPr>
          <p:nvPr/>
        </p:nvPicPr>
        <p:blipFill>
          <a:blip r:embed="rId4"/>
          <a:stretch>
            <a:fillRect/>
          </a:stretch>
        </p:blipFill>
        <p:spPr>
          <a:xfrm>
            <a:off x="274320" y="274320"/>
            <a:ext cx="640080" cy="640080"/>
          </a:xfrm>
          <a:prstGeom prst="rect">
            <a:avLst/>
          </a:prstGeom>
          <a:effectLst>
            <a:glow rad="127000">
              <a:schemeClr val="tx1"/>
            </a:glow>
            <a:softEdge rad="0"/>
          </a:effectLst>
        </p:spPr>
      </p:pic>
      <p:sp>
        <p:nvSpPr>
          <p:cNvPr id="13" name="Title 1">
            <a:extLst>
              <a:ext uri="{FF2B5EF4-FFF2-40B4-BE49-F238E27FC236}">
                <a16:creationId xmlns:a16="http://schemas.microsoft.com/office/drawing/2014/main" id="{59435C70-9A02-459F-911C-F54377C51A7B}"/>
              </a:ext>
            </a:extLst>
          </p:cNvPr>
          <p:cNvSpPr txBox="1">
            <a:spLocks/>
          </p:cNvSpPr>
          <p:nvPr/>
        </p:nvSpPr>
        <p:spPr>
          <a:xfrm>
            <a:off x="1154402" y="152865"/>
            <a:ext cx="7206724" cy="1230875"/>
          </a:xfrm>
          <a:prstGeom prst="rect">
            <a:avLst/>
          </a:prstGeom>
        </p:spPr>
        <p:txBody>
          <a:bodyPr vert="horz" lIns="91440" tIns="45720" rIns="91440" bIns="45720" rtlCol="0" anchor="b">
            <a:norm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300" b="1" dirty="0">
                <a:solidFill>
                  <a:schemeClr val="tx1"/>
                </a:solidFill>
                <a:latin typeface="Arial" panose="020B0604020202020204" pitchFamily="34" charset="0"/>
                <a:cs typeface="Arial" panose="020B0604020202020204" pitchFamily="34" charset="0"/>
              </a:rPr>
              <a:t>CODE OF FAIR CAMPAIGN PRACTICES </a:t>
            </a:r>
          </a:p>
        </p:txBody>
      </p:sp>
    </p:spTree>
    <p:extLst>
      <p:ext uri="{BB962C8B-B14F-4D97-AF65-F5344CB8AC3E}">
        <p14:creationId xmlns:p14="http://schemas.microsoft.com/office/powerpoint/2010/main" val="3960578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9915C-2650-4904-996C-8B81528BE722}"/>
              </a:ext>
            </a:extLst>
          </p:cNvPr>
          <p:cNvSpPr>
            <a:spLocks noGrp="1"/>
          </p:cNvSpPr>
          <p:nvPr>
            <p:ph sz="quarter" idx="13"/>
          </p:nvPr>
        </p:nvSpPr>
        <p:spPr>
          <a:xfrm>
            <a:off x="685330" y="1355919"/>
            <a:ext cx="7772870" cy="5311833"/>
          </a:xfrm>
        </p:spPr>
        <p:txBody>
          <a:bodyPr anchor="t">
            <a:normAutofit/>
          </a:bodyPr>
          <a:lstStyle/>
          <a:p>
            <a:pPr marL="0" indent="0">
              <a:buNone/>
            </a:pPr>
            <a:endParaRPr lang="en-US" sz="1800" dirty="0">
              <a:solidFill>
                <a:schemeClr val="tx1"/>
              </a:solidFill>
              <a:latin typeface="Arial" panose="020B0604020202020204" pitchFamily="34" charset="0"/>
              <a:cs typeface="Arial" panose="020B0604020202020204" pitchFamily="34" charset="0"/>
            </a:endParaRPr>
          </a:p>
          <a:p>
            <a:pPr marL="0" indent="0">
              <a:buNone/>
            </a:pPr>
            <a:endParaRPr lang="en-US" sz="18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Fo</a:t>
            </a:r>
            <a:r>
              <a:rPr lang="en-US" sz="1800" dirty="0">
                <a:latin typeface="Arial" panose="020B0604020202020204" pitchFamily="34" charset="0"/>
                <a:cs typeface="Arial" panose="020B0604020202020204" pitchFamily="34" charset="0"/>
              </a:rPr>
              <a:t>rm 501 – All candidates must file a 501 form before soliciting or accepting contributions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Form 470 – Candidates who don’t plan on spending $2000 or more on their campaign will complete a 470 form</a:t>
            </a:r>
          </a:p>
          <a:p>
            <a:pPr marL="0" indent="0">
              <a:buNone/>
            </a:pP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Form 700 – All candidates running for local elective offices are required to complete a 700 Form </a:t>
            </a:r>
            <a:endParaRPr lang="en-US" sz="1800" dirty="0"/>
          </a:p>
        </p:txBody>
      </p:sp>
      <p:sp>
        <p:nvSpPr>
          <p:cNvPr id="4" name="Title 1">
            <a:extLst>
              <a:ext uri="{FF2B5EF4-FFF2-40B4-BE49-F238E27FC236}">
                <a16:creationId xmlns:a16="http://schemas.microsoft.com/office/drawing/2014/main" id="{0AC2B523-84C1-4C2B-8409-AB8851364422}"/>
              </a:ext>
            </a:extLst>
          </p:cNvPr>
          <p:cNvSpPr>
            <a:spLocks noGrp="1"/>
          </p:cNvSpPr>
          <p:nvPr>
            <p:ph type="title"/>
          </p:nvPr>
        </p:nvSpPr>
        <p:spPr>
          <a:xfrm>
            <a:off x="921442" y="290627"/>
            <a:ext cx="7300645" cy="1074170"/>
          </a:xfrm>
        </p:spPr>
        <p:txBody>
          <a:bodyPr>
            <a:noAutofit/>
          </a:body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FPPC CAMPAIGN FORMS</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9D6CD1D-8A00-4A03-89AD-7D2C401D062D}"/>
              </a:ext>
            </a:extLst>
          </p:cNvPr>
          <p:cNvPicPr>
            <a:picLocks noChangeAspect="1"/>
          </p:cNvPicPr>
          <p:nvPr/>
        </p:nvPicPr>
        <p:blipFill>
          <a:blip r:embed="rId3"/>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1345578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3C242DD-2244-4D51-9ED4-BC1DCB62BBF9}"/>
              </a:ext>
            </a:extLst>
          </p:cNvPr>
          <p:cNvPicPr>
            <a:picLocks noGrp="1" noChangeAspect="1"/>
          </p:cNvPicPr>
          <p:nvPr>
            <p:ph sz="quarter" idx="13"/>
          </p:nvPr>
        </p:nvPicPr>
        <p:blipFill rotWithShape="1">
          <a:blip r:embed="rId2">
            <a:extLst>
              <a:ext uri="{BEBA8EAE-BF5A-486C-A8C5-ECC9F3942E4B}">
                <a14:imgProps xmlns:a14="http://schemas.microsoft.com/office/drawing/2010/main">
                  <a14:imgLayer r:embed="rId3">
                    <a14:imgEffect>
                      <a14:sharpenSoften amount="28000"/>
                    </a14:imgEffect>
                    <a14:imgEffect>
                      <a14:brightnessContrast bright="2000"/>
                    </a14:imgEffect>
                  </a14:imgLayer>
                </a14:imgProps>
              </a:ext>
            </a:extLst>
          </a:blip>
          <a:srcRect l="3241"/>
          <a:stretch/>
        </p:blipFill>
        <p:spPr>
          <a:xfrm>
            <a:off x="820132" y="1242080"/>
            <a:ext cx="7502184" cy="466818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7" name="Title 1">
            <a:extLst>
              <a:ext uri="{FF2B5EF4-FFF2-40B4-BE49-F238E27FC236}">
                <a16:creationId xmlns:a16="http://schemas.microsoft.com/office/drawing/2014/main" id="{EB5B8D60-B8C6-486A-85E0-6CF192B95C55}"/>
              </a:ext>
            </a:extLst>
          </p:cNvPr>
          <p:cNvSpPr>
            <a:spLocks noGrp="1"/>
          </p:cNvSpPr>
          <p:nvPr>
            <p:ph type="title"/>
          </p:nvPr>
        </p:nvSpPr>
        <p:spPr>
          <a:xfrm>
            <a:off x="921677" y="167911"/>
            <a:ext cx="7300645" cy="1074170"/>
          </a:xfrm>
        </p:spPr>
        <p:txBody>
          <a:bodyPr>
            <a:noAutofit/>
          </a:body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WHAT FORM SHOULD I FILE?</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A9D4929-A662-442F-AC2A-FBA09F8B314D}"/>
              </a:ext>
            </a:extLst>
          </p:cNvPr>
          <p:cNvPicPr>
            <a:picLocks noChangeAspect="1"/>
          </p:cNvPicPr>
          <p:nvPr/>
        </p:nvPicPr>
        <p:blipFill>
          <a:blip r:embed="rId4"/>
          <a:stretch>
            <a:fillRect/>
          </a:stretch>
        </p:blipFill>
        <p:spPr>
          <a:xfrm>
            <a:off x="274320" y="274320"/>
            <a:ext cx="640080" cy="640080"/>
          </a:xfrm>
          <a:prstGeom prst="rect">
            <a:avLst/>
          </a:prstGeom>
          <a:effectLst>
            <a:glow rad="127000">
              <a:schemeClr val="tx1"/>
            </a:glow>
            <a:softEdge rad="0"/>
          </a:effectLst>
        </p:spPr>
      </p:pic>
      <p:sp>
        <p:nvSpPr>
          <p:cNvPr id="2" name="TextBox 1">
            <a:extLst>
              <a:ext uri="{FF2B5EF4-FFF2-40B4-BE49-F238E27FC236}">
                <a16:creationId xmlns:a16="http://schemas.microsoft.com/office/drawing/2014/main" id="{253F3215-43EF-47D6-AFE7-E86DEC8EE7EB}"/>
              </a:ext>
            </a:extLst>
          </p:cNvPr>
          <p:cNvSpPr txBox="1"/>
          <p:nvPr/>
        </p:nvSpPr>
        <p:spPr>
          <a:xfrm>
            <a:off x="720138" y="5910267"/>
            <a:ext cx="7602178"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For more information please visit: </a:t>
            </a:r>
            <a:r>
              <a:rPr lang="en-US" sz="1200" dirty="0">
                <a:latin typeface="Arial" panose="020B0604020202020204" pitchFamily="34" charset="0"/>
                <a:cs typeface="Arial" panose="020B0604020202020204" pitchFamily="34" charset="0"/>
                <a:hlinkClick r:id="rId5"/>
              </a:rPr>
              <a:t>https://www.fppc.ca.gov/content/dam/fppc/NS-Documents/TAD/Candidate%20Toolkit/Campaign-Basics-01-18.pdf</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976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A5C30415-66D2-40BD-9AB4-9C2D8BAEC3F6}"/>
              </a:ext>
            </a:extLst>
          </p:cNvPr>
          <p:cNvPicPr>
            <a:picLocks noGrp="1" noChangeAspect="1"/>
          </p:cNvPicPr>
          <p:nvPr>
            <p:ph idx="1"/>
          </p:nvPr>
        </p:nvPicPr>
        <p:blipFill>
          <a:blip r:embed="rId3"/>
          <a:stretch>
            <a:fillRect/>
          </a:stretch>
        </p:blipFill>
        <p:spPr>
          <a:xfrm>
            <a:off x="3265429" y="1773121"/>
            <a:ext cx="4896224" cy="378344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BD7CB83F-A3CD-4A69-92B9-3057612C5B8D}"/>
              </a:ext>
            </a:extLst>
          </p:cNvPr>
          <p:cNvSpPr txBox="1"/>
          <p:nvPr/>
        </p:nvSpPr>
        <p:spPr>
          <a:xfrm>
            <a:off x="481711" y="1628507"/>
            <a:ext cx="2783717" cy="3600986"/>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INSTRUCTIONS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Select a box at the top of the form indicating if this is an initial filing or an amendment to a form already received.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Section1:</a:t>
            </a:r>
          </a:p>
          <a:p>
            <a:r>
              <a:rPr lang="en-US" sz="1200" dirty="0">
                <a:latin typeface="Arial" panose="020B0604020202020204" pitchFamily="34" charset="0"/>
                <a:cs typeface="Arial" panose="020B0604020202020204" pitchFamily="34" charset="0"/>
              </a:rPr>
              <a:t>Add name, address, contact information and office sought including the year the election will take place.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Section 2:</a:t>
            </a:r>
          </a:p>
          <a:p>
            <a:r>
              <a:rPr lang="en-US" sz="1200" dirty="0">
                <a:latin typeface="Arial" panose="020B0604020202020204" pitchFamily="34" charset="0"/>
                <a:cs typeface="Arial" panose="020B0604020202020204" pitchFamily="34" charset="0"/>
              </a:rPr>
              <a:t>Do not enter any information on Section 2 unless you are a state candidate.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Section 3:</a:t>
            </a:r>
          </a:p>
          <a:p>
            <a:r>
              <a:rPr lang="en-US" sz="1200" dirty="0">
                <a:latin typeface="Arial" panose="020B0604020202020204" pitchFamily="34" charset="0"/>
                <a:cs typeface="Arial" panose="020B0604020202020204" pitchFamily="34" charset="0"/>
              </a:rPr>
              <a:t>Sign and date the form.</a:t>
            </a:r>
          </a:p>
        </p:txBody>
      </p:sp>
      <p:sp>
        <p:nvSpPr>
          <p:cNvPr id="3" name="TextBox 2">
            <a:extLst>
              <a:ext uri="{FF2B5EF4-FFF2-40B4-BE49-F238E27FC236}">
                <a16:creationId xmlns:a16="http://schemas.microsoft.com/office/drawing/2014/main" id="{3D8F4459-147F-4144-B9AB-A504A91F113C}"/>
              </a:ext>
            </a:extLst>
          </p:cNvPr>
          <p:cNvSpPr txBox="1"/>
          <p:nvPr/>
        </p:nvSpPr>
        <p:spPr>
          <a:xfrm>
            <a:off x="481711" y="967400"/>
            <a:ext cx="791777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***ALL CANDIDATES MUST COMPLETE AN FPPC 501 FORM</a:t>
            </a:r>
          </a:p>
        </p:txBody>
      </p:sp>
      <p:sp>
        <p:nvSpPr>
          <p:cNvPr id="9" name="Title 1">
            <a:extLst>
              <a:ext uri="{FF2B5EF4-FFF2-40B4-BE49-F238E27FC236}">
                <a16:creationId xmlns:a16="http://schemas.microsoft.com/office/drawing/2014/main" id="{03CBDB9F-6C55-4616-8C36-B871238C448C}"/>
              </a:ext>
            </a:extLst>
          </p:cNvPr>
          <p:cNvSpPr>
            <a:spLocks noGrp="1"/>
          </p:cNvSpPr>
          <p:nvPr>
            <p:ph type="title"/>
          </p:nvPr>
        </p:nvSpPr>
        <p:spPr>
          <a:xfrm>
            <a:off x="861007" y="39910"/>
            <a:ext cx="7300645" cy="1074170"/>
          </a:xfrm>
        </p:spPr>
        <p:txBody>
          <a:bodyPr>
            <a:noAutofit/>
          </a:body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FORM 501</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F071ABA-880B-4D8E-A7A6-51C3BD579E7E}"/>
              </a:ext>
            </a:extLst>
          </p:cNvPr>
          <p:cNvPicPr>
            <a:picLocks noChangeAspect="1"/>
          </p:cNvPicPr>
          <p:nvPr/>
        </p:nvPicPr>
        <p:blipFill>
          <a:blip r:embed="rId4"/>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308997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204A7EFA-21BA-4AD6-9916-E2A718FAC212}"/>
              </a:ext>
            </a:extLst>
          </p:cNvPr>
          <p:cNvPicPr>
            <a:picLocks noGrp="1" noChangeAspect="1"/>
          </p:cNvPicPr>
          <p:nvPr>
            <p:ph idx="1"/>
          </p:nvPr>
        </p:nvPicPr>
        <p:blipFill>
          <a:blip r:embed="rId3"/>
          <a:stretch>
            <a:fillRect/>
          </a:stretch>
        </p:blipFill>
        <p:spPr>
          <a:xfrm>
            <a:off x="3711134" y="1784301"/>
            <a:ext cx="4733365" cy="36576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919B9807-B94B-45BA-9058-F3E8D0F5D121}"/>
              </a:ext>
            </a:extLst>
          </p:cNvPr>
          <p:cNvSpPr txBox="1"/>
          <p:nvPr/>
        </p:nvSpPr>
        <p:spPr>
          <a:xfrm>
            <a:off x="438433" y="1690033"/>
            <a:ext cx="2964224" cy="4893647"/>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INSTRUCTIONS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Complete the top of the form with date of the election.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Section 1:</a:t>
            </a:r>
          </a:p>
          <a:p>
            <a:r>
              <a:rPr lang="en-US" sz="1200" dirty="0">
                <a:latin typeface="Arial" panose="020B0604020202020204" pitchFamily="34" charset="0"/>
                <a:cs typeface="Arial" panose="020B0604020202020204" pitchFamily="34" charset="0"/>
              </a:rPr>
              <a:t>Add the current election year.</a:t>
            </a:r>
          </a:p>
          <a:p>
            <a:pPr marL="257175" indent="-257175">
              <a:buAutoNum type="arabicPeriod"/>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Section 2: </a:t>
            </a:r>
          </a:p>
          <a:p>
            <a:r>
              <a:rPr lang="en-US" sz="1200" dirty="0">
                <a:latin typeface="Arial" panose="020B0604020202020204" pitchFamily="34" charset="0"/>
                <a:cs typeface="Arial" panose="020B0604020202020204" pitchFamily="34" charset="0"/>
              </a:rPr>
              <a:t>Print name, address, and any additional contact information.</a:t>
            </a:r>
          </a:p>
          <a:p>
            <a:pPr marL="257175" indent="-257175">
              <a:buAutoNum type="arabicPeriod"/>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Section 3:</a:t>
            </a:r>
          </a:p>
          <a:p>
            <a:r>
              <a:rPr lang="en-US" sz="1200" dirty="0">
                <a:latin typeface="Arial" panose="020B0604020202020204" pitchFamily="34" charset="0"/>
                <a:cs typeface="Arial" panose="020B0604020202020204" pitchFamily="34" charset="0"/>
              </a:rPr>
              <a:t>Enter title of the office sought or held. Then enter the name of the district in the jurisdiction field.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Section 4:</a:t>
            </a:r>
          </a:p>
          <a:p>
            <a:r>
              <a:rPr lang="en-US" sz="1200" dirty="0">
                <a:latin typeface="Arial" panose="020B0604020202020204" pitchFamily="34" charset="0"/>
                <a:cs typeface="Arial" panose="020B0604020202020204" pitchFamily="34" charset="0"/>
              </a:rPr>
              <a:t>Leave this section blank unless you wish to report a candidate-controlled committee.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Section 5:</a:t>
            </a:r>
          </a:p>
          <a:p>
            <a:r>
              <a:rPr lang="en-US" sz="1200" dirty="0">
                <a:latin typeface="Arial" panose="020B0604020202020204" pitchFamily="34" charset="0"/>
                <a:cs typeface="Arial" panose="020B0604020202020204" pitchFamily="34" charset="0"/>
              </a:rPr>
              <a:t>Sign and date the form.</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B06CFB3C-6CF9-40F9-B26D-ECAF5293F2D8}"/>
              </a:ext>
            </a:extLst>
          </p:cNvPr>
          <p:cNvSpPr>
            <a:spLocks noGrp="1"/>
          </p:cNvSpPr>
          <p:nvPr>
            <p:ph type="title"/>
          </p:nvPr>
        </p:nvSpPr>
        <p:spPr>
          <a:xfrm>
            <a:off x="1328523" y="53240"/>
            <a:ext cx="7300645" cy="1074170"/>
          </a:xfrm>
        </p:spPr>
        <p:txBody>
          <a:bodyPr>
            <a:noAutofit/>
          </a:body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FORM 470</a:t>
            </a:r>
            <a:br>
              <a:rPr lang="en-US" sz="36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***CANDIDATES WHO HAVE A CANDIDATE CONTROLLED COMMITTEE DO NOT NEED TO COMPLETE AN FPPC 470 FORM</a:t>
            </a:r>
            <a:br>
              <a:rPr lang="en-US" sz="11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CDE3AF9-B4A9-4892-9D74-5F7DC76D74CC}"/>
              </a:ext>
            </a:extLst>
          </p:cNvPr>
          <p:cNvPicPr>
            <a:picLocks noChangeAspect="1"/>
          </p:cNvPicPr>
          <p:nvPr/>
        </p:nvPicPr>
        <p:blipFill>
          <a:blip r:embed="rId4"/>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852441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607F294-E7BD-4F75-9CF5-03F110EA4C7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6000"/>
                    </a14:imgEffect>
                    <a14:imgEffect>
                      <a14:brightnessContrast bright="-1000"/>
                    </a14:imgEffect>
                  </a14:imgLayer>
                </a14:imgProps>
              </a:ext>
            </a:extLst>
          </a:blip>
          <a:stretch>
            <a:fillRect/>
          </a:stretch>
        </p:blipFill>
        <p:spPr>
          <a:xfrm>
            <a:off x="3115641" y="1587815"/>
            <a:ext cx="2967643" cy="384048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B196B9DB-E0A8-475C-8BF7-B7B45666EC45}"/>
              </a:ext>
            </a:extLst>
          </p:cNvPr>
          <p:cNvSpPr txBox="1"/>
          <p:nvPr/>
        </p:nvSpPr>
        <p:spPr>
          <a:xfrm>
            <a:off x="502584" y="924169"/>
            <a:ext cx="2410607" cy="5893921"/>
          </a:xfrm>
          <a:prstGeom prst="rect">
            <a:avLst/>
          </a:prstGeom>
          <a:noFill/>
        </p:spPr>
        <p:txBody>
          <a:bodyPr wrap="square" rtlCol="0" anchor="ctr">
            <a:spAutoFit/>
          </a:bodyPr>
          <a:lstStyle/>
          <a:p>
            <a:pPr algn="ctr"/>
            <a:endParaRPr lang="en-US" sz="1200" b="1" dirty="0">
              <a:latin typeface="Arial" panose="020B0604020202020204" pitchFamily="34" charset="0"/>
              <a:cs typeface="Arial" panose="020B0604020202020204" pitchFamily="34" charset="0"/>
            </a:endParaRPr>
          </a:p>
          <a:p>
            <a:pPr algn="ctr"/>
            <a:r>
              <a:rPr lang="en-US" sz="1200" b="1" dirty="0">
                <a:latin typeface="Arial" panose="020B0604020202020204" pitchFamily="34" charset="0"/>
                <a:cs typeface="Arial" panose="020B0604020202020204" pitchFamily="34" charset="0"/>
              </a:rPr>
              <a:t>INSTRUCTIONS</a:t>
            </a:r>
            <a:endParaRPr lang="en-US" sz="1200" dirty="0">
              <a:latin typeface="Arial" panose="020B0604020202020204" pitchFamily="34" charset="0"/>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Start with first and last name then complete Section 1 with the name of the district as the agency and title of the office sought as the position.</a:t>
            </a:r>
          </a:p>
          <a:p>
            <a:pPr marL="257175" indent="-257175">
              <a:buFont typeface="Wingdings" panose="05000000000000000000" pitchFamily="2" charset="2"/>
              <a:buChar char="ü"/>
            </a:pPr>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Section 2: Jurisdiction of Office: Check the box associated with “County” and add Sacramento.</a:t>
            </a:r>
          </a:p>
          <a:p>
            <a:pPr marL="257175" indent="-257175">
              <a:buFont typeface="Wingdings" panose="05000000000000000000" pitchFamily="2" charset="2"/>
              <a:buChar char="ü"/>
            </a:pPr>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Section 3: Type of Statement:</a:t>
            </a:r>
          </a:p>
          <a:p>
            <a:pPr marL="176213"/>
            <a:r>
              <a:rPr lang="en-US" sz="1200" dirty="0">
                <a:latin typeface="Arial" panose="020B0604020202020204" pitchFamily="34" charset="0"/>
                <a:cs typeface="Arial" panose="020B0604020202020204" pitchFamily="34" charset="0"/>
              </a:rPr>
              <a:t> Check the box for Candidate        and enter the date of the election.</a:t>
            </a:r>
          </a:p>
          <a:p>
            <a:pPr marL="214313" indent="-214313">
              <a:buFont typeface="Wingdings" panose="05000000000000000000" pitchFamily="2" charset="2"/>
              <a:buChar char="ü"/>
            </a:pPr>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Section 4: If you have no schedules attached enter 1 for the total number of pages included. If schedules apply, please check the appropriate box and attach schedules.</a:t>
            </a:r>
          </a:p>
          <a:p>
            <a:endParaRPr lang="en-US" sz="12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Section 5: Complete this section and make sure to sign and date.</a:t>
            </a:r>
          </a:p>
          <a:p>
            <a:pPr marL="214313" indent="-214313">
              <a:buFont typeface="Wingdings" panose="05000000000000000000" pitchFamily="2" charset="2"/>
              <a:buChar char="ü"/>
            </a:pPr>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843E97-5F98-4A79-8A0F-C789A9B1A4CB}"/>
              </a:ext>
            </a:extLst>
          </p:cNvPr>
          <p:cNvSpPr txBox="1"/>
          <p:nvPr/>
        </p:nvSpPr>
        <p:spPr>
          <a:xfrm>
            <a:off x="6285734" y="1587815"/>
            <a:ext cx="2295024" cy="2339102"/>
          </a:xfrm>
          <a:prstGeom prst="rect">
            <a:avLst/>
          </a:prstGeom>
          <a:noFill/>
        </p:spPr>
        <p:txBody>
          <a:bodyPr wrap="square" rtlCol="0">
            <a:spAutoFit/>
          </a:bodyPr>
          <a:lstStyle/>
          <a:p>
            <a:pPr defTabSz="685800">
              <a:defRPr/>
            </a:pPr>
            <a:r>
              <a:rPr lang="en-US" sz="1200" b="1" dirty="0">
                <a:solidFill>
                  <a:srgbClr val="FF0000"/>
                </a:solidFill>
                <a:latin typeface="Arial" panose="020B0604020202020204" pitchFamily="34" charset="0"/>
                <a:cs typeface="Arial" panose="020B0604020202020204" pitchFamily="34" charset="0"/>
              </a:rPr>
              <a:t>NOTE: </a:t>
            </a:r>
            <a:r>
              <a:rPr lang="en-US" sz="1200" dirty="0">
                <a:latin typeface="Arial" panose="020B0604020202020204" pitchFamily="34" charset="0"/>
                <a:cs typeface="Arial" panose="020B0604020202020204" pitchFamily="34" charset="0"/>
              </a:rPr>
              <a:t>If you are an incumbent re-running for the same office and you just recently filed your 700 – you are still obligated to file a Form 700 for your November 8, 2022 candidacy.</a:t>
            </a:r>
          </a:p>
          <a:p>
            <a:pPr defTabSz="685800">
              <a:defRPr/>
            </a:pPr>
            <a:endParaRPr lang="en-US" sz="1200" dirty="0">
              <a:latin typeface="Arial" panose="020B0604020202020204" pitchFamily="34" charset="0"/>
              <a:cs typeface="Arial" panose="020B0604020202020204" pitchFamily="34" charset="0"/>
            </a:endParaRPr>
          </a:p>
          <a:p>
            <a:pPr defTabSz="685800">
              <a:defRPr/>
            </a:pPr>
            <a:r>
              <a:rPr lang="en-US" sz="1200" dirty="0">
                <a:latin typeface="Arial" panose="020B0604020202020204" pitchFamily="34" charset="0"/>
                <a:cs typeface="Arial" panose="020B0604020202020204" pitchFamily="34" charset="0"/>
              </a:rPr>
              <a:t>Incumbents may provide a new cover sheet. Check the box for candidate and enter the date of the election. Attach copies of the schedules, if applicable.</a:t>
            </a:r>
          </a:p>
        </p:txBody>
      </p:sp>
      <p:sp>
        <p:nvSpPr>
          <p:cNvPr id="10" name="Title 1">
            <a:extLst>
              <a:ext uri="{FF2B5EF4-FFF2-40B4-BE49-F238E27FC236}">
                <a16:creationId xmlns:a16="http://schemas.microsoft.com/office/drawing/2014/main" id="{2E251405-28E9-4BFE-AA0A-7B558B89917F}"/>
              </a:ext>
            </a:extLst>
          </p:cNvPr>
          <p:cNvSpPr>
            <a:spLocks noGrp="1"/>
          </p:cNvSpPr>
          <p:nvPr>
            <p:ph type="title"/>
          </p:nvPr>
        </p:nvSpPr>
        <p:spPr>
          <a:xfrm>
            <a:off x="861007" y="39910"/>
            <a:ext cx="7300645" cy="1074170"/>
          </a:xfrm>
        </p:spPr>
        <p:txBody>
          <a:bodyPr>
            <a:noAutofit/>
          </a:body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FORM 700</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CAFF53A-A8AB-4ECE-9E59-C900A5874597}"/>
              </a:ext>
            </a:extLst>
          </p:cNvPr>
          <p:cNvPicPr>
            <a:picLocks noChangeAspect="1"/>
          </p:cNvPicPr>
          <p:nvPr/>
        </p:nvPicPr>
        <p:blipFill>
          <a:blip r:embed="rId4"/>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2949495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BF8E9-08EB-4D54-BDFF-EB2AE2490EB2}"/>
              </a:ext>
            </a:extLst>
          </p:cNvPr>
          <p:cNvSpPr>
            <a:spLocks noGrp="1"/>
          </p:cNvSpPr>
          <p:nvPr>
            <p:ph type="title"/>
          </p:nvPr>
        </p:nvSpPr>
        <p:spPr>
          <a:xfrm>
            <a:off x="500563" y="377315"/>
            <a:ext cx="8517790" cy="1074170"/>
          </a:xfrm>
        </p:spPr>
        <p:txBody>
          <a:bodyPr>
            <a:noAutofit/>
          </a:bodyPr>
          <a:lstStyle/>
          <a:p>
            <a:pPr algn="ct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RESOURCES AVAILABLE ONLINE</a:t>
            </a:r>
            <a:br>
              <a:rPr lang="en-US" sz="20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www.elections.saccounty.gov</a:t>
            </a:r>
            <a:br>
              <a:rPr lang="en-US" sz="1400" dirty="0">
                <a:solidFill>
                  <a:schemeClr val="tx1"/>
                </a:solidFill>
                <a:latin typeface="Arial" panose="020B0604020202020204" pitchFamily="34" charset="0"/>
                <a:cs typeface="Arial" panose="020B0604020202020204" pitchFamily="34" charset="0"/>
              </a:rPr>
            </a:b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777C938-0274-41CA-BAB6-7C90CEF17EB0}"/>
              </a:ext>
            </a:extLst>
          </p:cNvPr>
          <p:cNvSpPr>
            <a:spLocks noGrp="1"/>
          </p:cNvSpPr>
          <p:nvPr>
            <p:ph idx="1"/>
          </p:nvPr>
        </p:nvSpPr>
        <p:spPr>
          <a:xfrm>
            <a:off x="1760486" y="1703853"/>
            <a:ext cx="5545458" cy="4466523"/>
          </a:xfrm>
        </p:spPr>
        <p:txBody>
          <a:bodyPr>
            <a:normAutofit fontScale="25000" lnSpcReduction="20000"/>
          </a:bodyPr>
          <a:lstStyle/>
          <a:p>
            <a:pPr marL="0" indent="0">
              <a:buNone/>
            </a:pPr>
            <a:endParaRPr lang="en-US" sz="6400" dirty="0">
              <a:solidFill>
                <a:schemeClr val="tx1"/>
              </a:solidFill>
              <a:latin typeface="Arial" panose="020B0604020202020204" pitchFamily="34" charset="0"/>
              <a:cs typeface="Arial" panose="020B0604020202020204" pitchFamily="34" charset="0"/>
            </a:endParaRPr>
          </a:p>
          <a:p>
            <a:pPr marL="0" indent="0">
              <a:lnSpc>
                <a:spcPct val="170000"/>
              </a:lnSpc>
              <a:spcBef>
                <a:spcPts val="0"/>
              </a:spcBef>
              <a:spcAft>
                <a:spcPts val="0"/>
              </a:spcAft>
              <a:buNone/>
            </a:pPr>
            <a:endParaRPr lang="en-US" sz="6400" dirty="0">
              <a:solidFill>
                <a:schemeClr val="tx1"/>
              </a:solidFill>
              <a:latin typeface="Arial" panose="020B0604020202020204" pitchFamily="34" charset="0"/>
              <a:cs typeface="Arial" panose="020B0604020202020204" pitchFamily="34" charset="0"/>
            </a:endParaRPr>
          </a:p>
          <a:p>
            <a:pPr>
              <a:lnSpc>
                <a:spcPct val="170000"/>
              </a:lnSpc>
              <a:spcBef>
                <a:spcPts val="0"/>
              </a:spcBef>
              <a:spcAft>
                <a:spcPts val="0"/>
              </a:spcAft>
              <a:buFont typeface="Arial" panose="020B0604020202020204" pitchFamily="34" charset="0"/>
              <a:buChar char="•"/>
            </a:pPr>
            <a:r>
              <a:rPr lang="en-US" sz="6400" dirty="0">
                <a:solidFill>
                  <a:schemeClr val="tx1"/>
                </a:solidFill>
                <a:latin typeface="Arial" panose="020B0604020202020204" pitchFamily="34" charset="0"/>
                <a:cs typeface="Arial" panose="020B0604020202020204" pitchFamily="34" charset="0"/>
              </a:rPr>
              <a:t>CANDIDATE  FILING  APPOINTMENTS</a:t>
            </a:r>
          </a:p>
          <a:p>
            <a:pPr>
              <a:lnSpc>
                <a:spcPct val="170000"/>
              </a:lnSpc>
              <a:spcBef>
                <a:spcPts val="0"/>
              </a:spcBef>
              <a:spcAft>
                <a:spcPts val="0"/>
              </a:spcAft>
              <a:buFont typeface="Arial" panose="020B0604020202020204" pitchFamily="34" charset="0"/>
              <a:buChar char="•"/>
            </a:pPr>
            <a:r>
              <a:rPr lang="en-US" sz="6400" dirty="0">
                <a:solidFill>
                  <a:schemeClr val="tx1"/>
                </a:solidFill>
                <a:latin typeface="Arial" panose="020B0604020202020204" pitchFamily="34" charset="0"/>
                <a:cs typeface="Arial" panose="020B0604020202020204" pitchFamily="34" charset="0"/>
              </a:rPr>
              <a:t>ELECTION CALENDAR</a:t>
            </a:r>
          </a:p>
          <a:p>
            <a:pPr>
              <a:lnSpc>
                <a:spcPct val="170000"/>
              </a:lnSpc>
              <a:spcBef>
                <a:spcPts val="0"/>
              </a:spcBef>
              <a:spcAft>
                <a:spcPts val="0"/>
              </a:spcAft>
              <a:buFont typeface="Arial" panose="020B0604020202020204" pitchFamily="34" charset="0"/>
              <a:buChar char="•"/>
            </a:pPr>
            <a:r>
              <a:rPr lang="en-US" sz="6400" dirty="0">
                <a:solidFill>
                  <a:schemeClr val="tx1"/>
                </a:solidFill>
                <a:latin typeface="Arial" panose="020B0604020202020204" pitchFamily="34" charset="0"/>
                <a:cs typeface="Arial" panose="020B0604020202020204" pitchFamily="34" charset="0"/>
              </a:rPr>
              <a:t>OFFICES UP FOR ELECTION</a:t>
            </a:r>
          </a:p>
          <a:p>
            <a:pPr>
              <a:lnSpc>
                <a:spcPct val="170000"/>
              </a:lnSpc>
              <a:spcBef>
                <a:spcPts val="0"/>
              </a:spcBef>
              <a:spcAft>
                <a:spcPts val="0"/>
              </a:spcAft>
              <a:buFont typeface="Arial" panose="020B0604020202020204" pitchFamily="34" charset="0"/>
              <a:buChar char="•"/>
            </a:pPr>
            <a:r>
              <a:rPr lang="en-US" sz="6400" dirty="0">
                <a:solidFill>
                  <a:schemeClr val="tx1"/>
                </a:solidFill>
                <a:latin typeface="Arial" panose="020B0604020202020204" pitchFamily="34" charset="0"/>
                <a:cs typeface="Arial" panose="020B0604020202020204" pitchFamily="34" charset="0"/>
              </a:rPr>
              <a:t>CANDIDATE GUIDE</a:t>
            </a:r>
          </a:p>
          <a:p>
            <a:pPr>
              <a:lnSpc>
                <a:spcPct val="170000"/>
              </a:lnSpc>
              <a:spcBef>
                <a:spcPts val="0"/>
              </a:spcBef>
              <a:spcAft>
                <a:spcPts val="0"/>
              </a:spcAft>
              <a:buFont typeface="Arial" panose="020B0604020202020204" pitchFamily="34" charset="0"/>
              <a:buChar char="•"/>
            </a:pPr>
            <a:r>
              <a:rPr lang="en-US" sz="6400" dirty="0">
                <a:solidFill>
                  <a:schemeClr val="tx1"/>
                </a:solidFill>
                <a:latin typeface="Arial" panose="020B0604020202020204" pitchFamily="34" charset="0"/>
                <a:cs typeface="Arial" panose="020B0604020202020204" pitchFamily="34" charset="0"/>
              </a:rPr>
              <a:t>LETTER OF AUTHORIZATION</a:t>
            </a:r>
          </a:p>
          <a:p>
            <a:pPr>
              <a:lnSpc>
                <a:spcPct val="170000"/>
              </a:lnSpc>
              <a:spcBef>
                <a:spcPts val="0"/>
              </a:spcBef>
              <a:spcAft>
                <a:spcPts val="0"/>
              </a:spcAft>
              <a:buFont typeface="Arial" panose="020B0604020202020204" pitchFamily="34" charset="0"/>
              <a:buChar char="•"/>
            </a:pPr>
            <a:r>
              <a:rPr lang="en-US" sz="6400" dirty="0">
                <a:solidFill>
                  <a:schemeClr val="tx1"/>
                </a:solidFill>
                <a:latin typeface="Arial" panose="020B0604020202020204" pitchFamily="34" charset="0"/>
                <a:cs typeface="Arial" panose="020B0604020202020204" pitchFamily="34" charset="0"/>
              </a:rPr>
              <a:t>BALLOT DESIGNATION WORKSHEET</a:t>
            </a:r>
          </a:p>
          <a:p>
            <a:pPr>
              <a:lnSpc>
                <a:spcPct val="170000"/>
              </a:lnSpc>
              <a:spcBef>
                <a:spcPts val="0"/>
              </a:spcBef>
              <a:spcAft>
                <a:spcPts val="0"/>
              </a:spcAft>
              <a:buFont typeface="Arial" panose="020B0604020202020204" pitchFamily="34" charset="0"/>
              <a:buChar char="•"/>
            </a:pPr>
            <a:r>
              <a:rPr lang="en-US" sz="6400" dirty="0">
                <a:solidFill>
                  <a:schemeClr val="tx1"/>
                </a:solidFill>
                <a:latin typeface="Arial" panose="020B0604020202020204" pitchFamily="34" charset="0"/>
                <a:cs typeface="Arial" panose="020B0604020202020204" pitchFamily="34" charset="0"/>
              </a:rPr>
              <a:t>CODE OF FAIR CAMPAIGN PRACTICES</a:t>
            </a:r>
          </a:p>
          <a:p>
            <a:pPr>
              <a:lnSpc>
                <a:spcPct val="170000"/>
              </a:lnSpc>
              <a:spcBef>
                <a:spcPts val="0"/>
              </a:spcBef>
              <a:spcAft>
                <a:spcPts val="0"/>
              </a:spcAft>
              <a:buFont typeface="Arial" panose="020B0604020202020204" pitchFamily="34" charset="0"/>
              <a:buChar char="•"/>
            </a:pPr>
            <a:r>
              <a:rPr lang="en-US" sz="6400" dirty="0">
                <a:solidFill>
                  <a:schemeClr val="tx1"/>
                </a:solidFill>
                <a:latin typeface="Arial" panose="020B0604020202020204" pitchFamily="34" charset="0"/>
                <a:cs typeface="Arial" panose="020B0604020202020204" pitchFamily="34" charset="0"/>
              </a:rPr>
              <a:t>CANDIDATE STATEMENT WORKSHEET</a:t>
            </a:r>
          </a:p>
          <a:p>
            <a:pPr marL="0" indent="0">
              <a:lnSpc>
                <a:spcPct val="170000"/>
              </a:lnSpc>
              <a:spcBef>
                <a:spcPts val="0"/>
              </a:spcBef>
              <a:spcAft>
                <a:spcPts val="0"/>
              </a:spcAft>
              <a:buNone/>
            </a:pPr>
            <a:endParaRPr lang="en-US" sz="6400" dirty="0">
              <a:solidFill>
                <a:schemeClr val="tx1"/>
              </a:solidFill>
              <a:latin typeface="Arial" panose="020B0604020202020204" pitchFamily="34" charset="0"/>
              <a:cs typeface="Arial" panose="020B0604020202020204" pitchFamily="34" charset="0"/>
            </a:endParaRPr>
          </a:p>
          <a:p>
            <a:pPr marL="0" indent="0">
              <a:lnSpc>
                <a:spcPct val="170000"/>
              </a:lnSpc>
              <a:spcBef>
                <a:spcPts val="0"/>
              </a:spcBef>
              <a:spcAft>
                <a:spcPts val="0"/>
              </a:spcAft>
              <a:buNone/>
            </a:pPr>
            <a:endParaRPr lang="en-US" sz="6400" dirty="0">
              <a:solidFill>
                <a:schemeClr val="tx1"/>
              </a:solidFill>
              <a:latin typeface="Arial" panose="020B0604020202020204" pitchFamily="34" charset="0"/>
              <a:cs typeface="Arial" panose="020B0604020202020204" pitchFamily="34" charset="0"/>
            </a:endParaRPr>
          </a:p>
          <a:p>
            <a:pPr marL="0" indent="0" algn="ctr">
              <a:buNone/>
            </a:pPr>
            <a:endParaRPr lang="en-US" sz="6400" dirty="0">
              <a:solidFill>
                <a:srgbClr val="8AD0D6"/>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US" sz="4800" dirty="0">
              <a:solidFill>
                <a:schemeClr val="tx1"/>
              </a:solidFill>
              <a:latin typeface="Arial" panose="020B0604020202020204" pitchFamily="34" charset="0"/>
              <a:cs typeface="Arial" panose="020B0604020202020204" pitchFamily="34" charset="0"/>
            </a:endParaRPr>
          </a:p>
          <a:p>
            <a:pPr marL="0" indent="0">
              <a:buNone/>
            </a:pPr>
            <a:endParaRPr lang="en-US" sz="4800" dirty="0">
              <a:solidFill>
                <a:schemeClr val="tx1"/>
              </a:solidFill>
              <a:latin typeface="Arial" panose="020B0604020202020204" pitchFamily="34" charset="0"/>
              <a:cs typeface="Arial" panose="020B0604020202020204" pitchFamily="34" charset="0"/>
            </a:endParaRPr>
          </a:p>
          <a:p>
            <a:endParaRPr lang="en-US" sz="3150" dirty="0">
              <a:latin typeface="Arial" panose="020B0604020202020204" pitchFamily="34" charset="0"/>
              <a:cs typeface="Arial" panose="020B0604020202020204" pitchFamily="34" charset="0"/>
            </a:endParaRPr>
          </a:p>
          <a:p>
            <a:endParaRPr lang="en-US" sz="3150" dirty="0">
              <a:latin typeface="Arial" panose="020B0604020202020204" pitchFamily="34" charset="0"/>
              <a:cs typeface="Arial" panose="020B0604020202020204" pitchFamily="34" charset="0"/>
            </a:endParaRPr>
          </a:p>
          <a:p>
            <a:endParaRPr lang="en-US" sz="3150" dirty="0">
              <a:latin typeface="Arial" panose="020B0604020202020204" pitchFamily="34" charset="0"/>
              <a:cs typeface="Arial" panose="020B0604020202020204" pitchFamily="34" charset="0"/>
            </a:endParaRPr>
          </a:p>
          <a:p>
            <a:endParaRPr lang="en-US" sz="3150" dirty="0">
              <a:latin typeface="Arial" panose="020B0604020202020204" pitchFamily="34" charset="0"/>
              <a:cs typeface="Arial" panose="020B0604020202020204" pitchFamily="34" charset="0"/>
            </a:endParaRPr>
          </a:p>
          <a:p>
            <a:pPr marL="0" indent="0">
              <a:buNone/>
            </a:pPr>
            <a:endParaRPr lang="en-US" dirty="0"/>
          </a:p>
        </p:txBody>
      </p:sp>
      <p:pic>
        <p:nvPicPr>
          <p:cNvPr id="10" name="Picture 9">
            <a:extLst>
              <a:ext uri="{FF2B5EF4-FFF2-40B4-BE49-F238E27FC236}">
                <a16:creationId xmlns:a16="http://schemas.microsoft.com/office/drawing/2014/main" id="{A82E47EB-95CB-4F20-8971-380F5AADDBBA}"/>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3844245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09D94D-89D6-4E76-97D5-7DC1B566D524}"/>
              </a:ext>
            </a:extLst>
          </p:cNvPr>
          <p:cNvSpPr>
            <a:spLocks noGrp="1"/>
          </p:cNvSpPr>
          <p:nvPr>
            <p:ph idx="1"/>
          </p:nvPr>
        </p:nvSpPr>
        <p:spPr>
          <a:xfrm>
            <a:off x="1058116" y="1288177"/>
            <a:ext cx="7592266" cy="5094995"/>
          </a:xfrm>
        </p:spPr>
        <p:txBody>
          <a:bodyPr>
            <a:normAutofit/>
          </a:bodyPr>
          <a:lstStyle/>
          <a:p>
            <a:endParaRPr lang="en-US" sz="2300" dirty="0">
              <a:solidFill>
                <a:schemeClr val="tx1"/>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ü"/>
            </a:pPr>
            <a:r>
              <a:rPr lang="en-US" sz="1600" dirty="0">
                <a:solidFill>
                  <a:schemeClr val="tx1"/>
                </a:solidFill>
                <a:latin typeface="Arial" panose="020B0604020202020204" pitchFamily="34" charset="0"/>
                <a:cs typeface="Arial" panose="020B0604020202020204" pitchFamily="34" charset="0"/>
              </a:rPr>
              <a:t>Review the applicable Campaign </a:t>
            </a:r>
            <a:r>
              <a:rPr lang="en-US" sz="1600" dirty="0">
                <a:latin typeface="Arial" panose="020B0604020202020204" pitchFamily="34" charset="0"/>
                <a:cs typeface="Arial" panose="020B0604020202020204" pitchFamily="34" charset="0"/>
              </a:rPr>
              <a:t>D</a:t>
            </a:r>
            <a:r>
              <a:rPr lang="en-US" sz="1600" dirty="0">
                <a:solidFill>
                  <a:schemeClr val="tx1"/>
                </a:solidFill>
                <a:latin typeface="Arial" panose="020B0604020202020204" pitchFamily="34" charset="0"/>
                <a:cs typeface="Arial" panose="020B0604020202020204" pitchFamily="34" charset="0"/>
              </a:rPr>
              <a:t>isclosure </a:t>
            </a:r>
            <a:r>
              <a:rPr lang="en-US" sz="1600" dirty="0">
                <a:latin typeface="Arial" panose="020B0604020202020204" pitchFamily="34" charset="0"/>
                <a:cs typeface="Arial" panose="020B0604020202020204" pitchFamily="34" charset="0"/>
              </a:rPr>
              <a:t>M</a:t>
            </a:r>
            <a:r>
              <a:rPr lang="en-US" sz="1600" dirty="0">
                <a:solidFill>
                  <a:schemeClr val="tx1"/>
                </a:solidFill>
                <a:latin typeface="Arial" panose="020B0604020202020204" pitchFamily="34" charset="0"/>
                <a:cs typeface="Arial" panose="020B0604020202020204" pitchFamily="34" charset="0"/>
              </a:rPr>
              <a:t>anual</a:t>
            </a:r>
          </a:p>
          <a:p>
            <a:pPr>
              <a:lnSpc>
                <a:spcPct val="100000"/>
              </a:lnSpc>
              <a:buFont typeface="Wingdings" panose="05000000000000000000" pitchFamily="2" charset="2"/>
              <a:buChar char="ü"/>
            </a:pPr>
            <a:endParaRPr lang="en-US" sz="1600" dirty="0">
              <a:solidFill>
                <a:schemeClr val="tx1"/>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ü"/>
            </a:pPr>
            <a:r>
              <a:rPr lang="en-US" sz="1600" dirty="0">
                <a:solidFill>
                  <a:schemeClr val="tx1"/>
                </a:solidFill>
                <a:latin typeface="Arial" panose="020B0604020202020204" pitchFamily="34" charset="0"/>
                <a:cs typeface="Arial" panose="020B0604020202020204" pitchFamily="34" charset="0"/>
              </a:rPr>
              <a:t>Candidates and committee treasurers can find the forms in this packet and additional forms on the FPPC website: </a:t>
            </a:r>
            <a:r>
              <a:rPr lang="en-US" sz="16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www.fppc.ca.gov</a:t>
            </a:r>
            <a:endParaRPr lang="en-US" sz="1600" dirty="0">
              <a:solidFill>
                <a:schemeClr val="tx1"/>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ü"/>
            </a:pPr>
            <a:endParaRPr lang="en-US" sz="1600" dirty="0">
              <a:solidFill>
                <a:schemeClr val="tx1"/>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ü"/>
            </a:pPr>
            <a:r>
              <a:rPr lang="en-US" sz="1600" dirty="0">
                <a:solidFill>
                  <a:schemeClr val="tx1"/>
                </a:solidFill>
                <a:latin typeface="Arial" panose="020B0604020202020204" pitchFamily="34" charset="0"/>
                <a:cs typeface="Arial" panose="020B0604020202020204" pitchFamily="34" charset="0"/>
              </a:rPr>
              <a:t>Email:  </a:t>
            </a:r>
            <a:r>
              <a:rPr lang="en-US" sz="16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advice@fppc.ca.gov</a:t>
            </a:r>
            <a:endParaRPr lang="en-US" sz="1600" dirty="0">
              <a:solidFill>
                <a:schemeClr val="tx1"/>
              </a:solidFill>
              <a:latin typeface="Arial" panose="020B0604020202020204" pitchFamily="34" charset="0"/>
              <a:cs typeface="Arial" panose="020B0604020202020204" pitchFamily="34" charset="0"/>
            </a:endParaRPr>
          </a:p>
          <a:p>
            <a:pPr marL="0" indent="0">
              <a:buNone/>
            </a:pPr>
            <a:r>
              <a:rPr lang="en-US" sz="1600" dirty="0">
                <a:solidFill>
                  <a:schemeClr val="tx1"/>
                </a:solidFill>
                <a:latin typeface="Arial" panose="020B0604020202020204" pitchFamily="34" charset="0"/>
                <a:cs typeface="Arial" panose="020B0604020202020204" pitchFamily="34" charset="0"/>
              </a:rPr>
              <a:t>                      </a:t>
            </a:r>
          </a:p>
          <a:p>
            <a:pPr>
              <a:buFont typeface="Wingdings" panose="05000000000000000000" pitchFamily="2" charset="2"/>
              <a:buChar char="ü"/>
            </a:pPr>
            <a:r>
              <a:rPr lang="en-US" sz="1600" dirty="0">
                <a:solidFill>
                  <a:schemeClr val="tx1"/>
                </a:solidFill>
                <a:latin typeface="Arial" panose="020B0604020202020204" pitchFamily="34" charset="0"/>
                <a:cs typeface="Arial" panose="020B0604020202020204" pitchFamily="34" charset="0"/>
              </a:rPr>
              <a:t>Phone:  866-ASK-FPPC (1-866-275-3772)</a:t>
            </a:r>
            <a:br>
              <a:rPr lang="en-US" sz="1600" dirty="0">
                <a:solidFill>
                  <a:schemeClr val="tx1"/>
                </a:solidFill>
                <a:latin typeface="Arial" panose="020B0604020202020204" pitchFamily="34" charset="0"/>
                <a:cs typeface="Arial" panose="020B0604020202020204" pitchFamily="34" charset="0"/>
              </a:rPr>
            </a:br>
            <a:endParaRPr lang="en-US" sz="1600"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ü"/>
            </a:pPr>
            <a:endParaRPr lang="en-US" sz="800" dirty="0">
              <a:solidFill>
                <a:schemeClr val="tx1"/>
              </a:solidFill>
              <a:latin typeface="Arial" panose="020B0604020202020204" pitchFamily="34" charset="0"/>
              <a:cs typeface="Arial" panose="020B0604020202020204" pitchFamily="34" charset="0"/>
            </a:endParaRPr>
          </a:p>
          <a:p>
            <a:pPr>
              <a:spcBef>
                <a:spcPts val="0"/>
              </a:spcBef>
              <a:buFont typeface="Wingdings" panose="05000000000000000000" pitchFamily="2" charset="2"/>
              <a:buChar char="ü"/>
            </a:pPr>
            <a:r>
              <a:rPr lang="en-US" sz="1600" dirty="0">
                <a:solidFill>
                  <a:schemeClr val="tx1"/>
                </a:solidFill>
                <a:latin typeface="Arial" panose="020B0604020202020204" pitchFamily="34" charset="0"/>
                <a:cs typeface="Arial" panose="020B0604020202020204" pitchFamily="34" charset="0"/>
              </a:rPr>
              <a:t>Telephone advice is available: </a:t>
            </a:r>
          </a:p>
          <a:p>
            <a:pPr marL="0" indent="0">
              <a:spcBef>
                <a:spcPts val="0"/>
              </a:spcBef>
              <a:buNone/>
            </a:pPr>
            <a:r>
              <a:rPr lang="en-US" sz="1600" dirty="0">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Monday through Thursday  9:00 a.m. - 11:30 a.m.</a:t>
            </a:r>
            <a:endParaRPr lang="en-US" sz="1600" dirty="0">
              <a:solidFill>
                <a:schemeClr val="tx1"/>
              </a:solidFill>
            </a:endParaRPr>
          </a:p>
          <a:p>
            <a:pPr marL="0" indent="0">
              <a:buNone/>
            </a:pPr>
            <a:endParaRPr lang="en-US" dirty="0"/>
          </a:p>
          <a:p>
            <a:pPr marL="0" indent="0">
              <a:buNone/>
            </a:pPr>
            <a:endParaRPr lang="en-US" dirty="0"/>
          </a:p>
          <a:p>
            <a:pPr>
              <a:lnSpc>
                <a:spcPct val="100000"/>
              </a:lnSpc>
              <a:buFont typeface="Wingdings" panose="05000000000000000000" pitchFamily="2" charset="2"/>
              <a:buChar char="ü"/>
            </a:pPr>
            <a:endParaRPr lang="en-US" dirty="0">
              <a:cs typeface="Arial" panose="020B0604020202020204" pitchFamily="34" charset="0"/>
            </a:endParaRPr>
          </a:p>
          <a:p>
            <a:endParaRPr lang="en-US" dirty="0"/>
          </a:p>
        </p:txBody>
      </p:sp>
      <p:pic>
        <p:nvPicPr>
          <p:cNvPr id="8" name="Picture 7">
            <a:extLst>
              <a:ext uri="{FF2B5EF4-FFF2-40B4-BE49-F238E27FC236}">
                <a16:creationId xmlns:a16="http://schemas.microsoft.com/office/drawing/2014/main" id="{579D88F4-38DF-4A3B-B792-1199A8E10C19}"/>
              </a:ext>
            </a:extLst>
          </p:cNvPr>
          <p:cNvPicPr>
            <a:picLocks noChangeAspect="1"/>
          </p:cNvPicPr>
          <p:nvPr/>
        </p:nvPicPr>
        <p:blipFill>
          <a:blip r:embed="rId4"/>
          <a:stretch>
            <a:fillRect/>
          </a:stretch>
        </p:blipFill>
        <p:spPr>
          <a:xfrm>
            <a:off x="274320" y="274320"/>
            <a:ext cx="640080" cy="640080"/>
          </a:xfrm>
          <a:prstGeom prst="rect">
            <a:avLst/>
          </a:prstGeom>
          <a:effectLst>
            <a:glow rad="127000">
              <a:schemeClr val="tx1"/>
            </a:glow>
            <a:softEdge rad="0"/>
          </a:effectLst>
        </p:spPr>
      </p:pic>
      <p:sp>
        <p:nvSpPr>
          <p:cNvPr id="9" name="Title 1">
            <a:extLst>
              <a:ext uri="{FF2B5EF4-FFF2-40B4-BE49-F238E27FC236}">
                <a16:creationId xmlns:a16="http://schemas.microsoft.com/office/drawing/2014/main" id="{67E81CC5-3DCC-48DD-8370-3F5928C32B11}"/>
              </a:ext>
            </a:extLst>
          </p:cNvPr>
          <p:cNvSpPr txBox="1">
            <a:spLocks/>
          </p:cNvSpPr>
          <p:nvPr/>
        </p:nvSpPr>
        <p:spPr>
          <a:xfrm>
            <a:off x="1058116" y="198704"/>
            <a:ext cx="7206724" cy="1230875"/>
          </a:xfrm>
          <a:prstGeom prst="rect">
            <a:avLst/>
          </a:prstGeom>
        </p:spPr>
        <p:txBody>
          <a:bodyPr vert="horz" lIns="91440" tIns="45720" rIns="91440" bIns="45720" rtlCol="0" anchor="t">
            <a:norm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tx1"/>
                </a:solidFill>
                <a:latin typeface="Arial" panose="020B0604020202020204" pitchFamily="34" charset="0"/>
                <a:cs typeface="Arial" panose="020B0604020202020204" pitchFamily="34" charset="0"/>
              </a:rPr>
              <a:t>ADDITIONAL QUESTIONS REGARDING </a:t>
            </a:r>
            <a:r>
              <a:rPr lang="en-US" sz="3300" b="1" dirty="0">
                <a:solidFill>
                  <a:schemeClr val="tx1"/>
                </a:solidFill>
                <a:latin typeface="Arial" panose="020B0604020202020204" pitchFamily="34" charset="0"/>
                <a:cs typeface="Arial" panose="020B0604020202020204" pitchFamily="34" charset="0"/>
              </a:rPr>
              <a:t>FPPC </a:t>
            </a:r>
          </a:p>
        </p:txBody>
      </p:sp>
    </p:spTree>
    <p:extLst>
      <p:ext uri="{BB962C8B-B14F-4D97-AF65-F5344CB8AC3E}">
        <p14:creationId xmlns:p14="http://schemas.microsoft.com/office/powerpoint/2010/main" val="3717645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B96A94E-E376-4ABF-A6AD-24D4B23B2133}"/>
              </a:ext>
            </a:extLst>
          </p:cNvPr>
          <p:cNvSpPr>
            <a:spLocks noGrp="1"/>
          </p:cNvSpPr>
          <p:nvPr>
            <p:ph type="subTitle" idx="1"/>
          </p:nvPr>
        </p:nvSpPr>
        <p:spPr>
          <a:xfrm>
            <a:off x="1029114" y="1574733"/>
            <a:ext cx="7352907" cy="3807972"/>
          </a:xfrm>
        </p:spPr>
        <p:txBody>
          <a:bodyPr>
            <a:normAutofit/>
          </a:bodyPr>
          <a:lstStyle/>
          <a:p>
            <a:pPr marL="801688" indent="-339725">
              <a:spcBef>
                <a:spcPts val="0"/>
              </a:spcBef>
              <a:buFont typeface="Wingdings" panose="05000000000000000000" pitchFamily="2" charset="2"/>
              <a:buChar char="ü"/>
            </a:pPr>
            <a:r>
              <a:rPr lang="en-US" sz="1200" cap="none" dirty="0">
                <a:solidFill>
                  <a:schemeClr val="tx1"/>
                </a:solidFill>
                <a:latin typeface="Arial" panose="020B0604020202020204" pitchFamily="34" charset="0"/>
                <a:cs typeface="Arial" panose="020B0604020202020204" pitchFamily="34" charset="0"/>
              </a:rPr>
              <a:t>A write-in candidate will only move on to the general election if the candidate is one of the top two vote-getters in the primary election.</a:t>
            </a:r>
          </a:p>
          <a:p>
            <a:pPr marL="461963">
              <a:spcBef>
                <a:spcPts val="0"/>
              </a:spcBef>
            </a:pPr>
            <a:endParaRPr lang="en-US" sz="1200" cap="none" dirty="0">
              <a:solidFill>
                <a:schemeClr val="tx1"/>
              </a:solidFill>
              <a:latin typeface="Arial" panose="020B0604020202020204" pitchFamily="34" charset="0"/>
              <a:cs typeface="Arial" panose="020B0604020202020204" pitchFamily="34" charset="0"/>
            </a:endParaRPr>
          </a:p>
          <a:p>
            <a:pPr marL="801688" indent="-339725">
              <a:spcBef>
                <a:spcPts val="0"/>
              </a:spcBef>
              <a:buFont typeface="Wingdings" panose="05000000000000000000" pitchFamily="2" charset="2"/>
              <a:buChar char="ü"/>
            </a:pPr>
            <a:r>
              <a:rPr lang="en-US" sz="1200" cap="none" dirty="0">
                <a:solidFill>
                  <a:schemeClr val="tx1"/>
                </a:solidFill>
                <a:latin typeface="Arial" panose="020B0604020202020204" pitchFamily="34" charset="0"/>
                <a:cs typeface="Arial" panose="020B0604020202020204" pitchFamily="34" charset="0"/>
              </a:rPr>
              <a:t>Notwithstanding any other provision of law, a person may not be a write-in candidate at the general election for a voter-nominated office. Elections Code § 8606</a:t>
            </a:r>
          </a:p>
          <a:p>
            <a:pPr marL="461963">
              <a:spcBef>
                <a:spcPts val="0"/>
              </a:spcBef>
            </a:pPr>
            <a:endParaRPr lang="en-US" sz="1200" cap="none" dirty="0">
              <a:solidFill>
                <a:schemeClr val="tx1"/>
              </a:solidFill>
              <a:latin typeface="Arial" panose="020B0604020202020204" pitchFamily="34" charset="0"/>
              <a:cs typeface="Arial" panose="020B0604020202020204" pitchFamily="34" charset="0"/>
            </a:endParaRPr>
          </a:p>
          <a:p>
            <a:pPr marL="801688" indent="-339725">
              <a:spcBef>
                <a:spcPts val="0"/>
              </a:spcBef>
              <a:buFont typeface="Wingdings" panose="05000000000000000000" pitchFamily="2" charset="2"/>
              <a:buChar char="ü"/>
            </a:pPr>
            <a:r>
              <a:rPr lang="en-US" sz="1200" cap="none" dirty="0">
                <a:solidFill>
                  <a:schemeClr val="tx1"/>
                </a:solidFill>
                <a:latin typeface="Arial" panose="020B0604020202020204" pitchFamily="34" charset="0"/>
                <a:cs typeface="Arial" panose="020B0604020202020204" pitchFamily="34" charset="0"/>
              </a:rPr>
              <a:t>Candidates that wish to run as write-ins must complete a Statement of Write-in Candidacy Form.</a:t>
            </a:r>
          </a:p>
          <a:p>
            <a:pPr marL="461963">
              <a:spcBef>
                <a:spcPts val="0"/>
              </a:spcBef>
            </a:pPr>
            <a:endParaRPr lang="en-US" sz="1200" cap="none" dirty="0">
              <a:solidFill>
                <a:schemeClr val="tx1"/>
              </a:solidFill>
              <a:latin typeface="Arial" panose="020B0604020202020204" pitchFamily="34" charset="0"/>
              <a:cs typeface="Arial" panose="020B0604020202020204" pitchFamily="34" charset="0"/>
            </a:endParaRPr>
          </a:p>
          <a:p>
            <a:pPr marL="801688" indent="-339725">
              <a:spcBef>
                <a:spcPts val="0"/>
              </a:spcBef>
              <a:buFont typeface="Wingdings" panose="05000000000000000000" pitchFamily="2" charset="2"/>
              <a:buChar char="ü"/>
            </a:pPr>
            <a:r>
              <a:rPr lang="en-US" sz="1200" cap="none" dirty="0">
                <a:solidFill>
                  <a:schemeClr val="tx1"/>
                </a:solidFill>
                <a:latin typeface="Arial" panose="020B0604020202020204" pitchFamily="34" charset="0"/>
                <a:cs typeface="Arial" panose="020B0604020202020204" pitchFamily="34" charset="0"/>
              </a:rPr>
              <a:t>Signers of nomination petitions for write-in candidates shall be voters in the district or political subdivision in which the candidate is to be voted on.</a:t>
            </a:r>
          </a:p>
          <a:p>
            <a:pPr marL="801688" indent="-339725">
              <a:lnSpc>
                <a:spcPct val="150000"/>
              </a:lnSpc>
              <a:buFont typeface="Wingdings" panose="05000000000000000000" pitchFamily="2" charset="2"/>
              <a:buChar char="ü"/>
            </a:pPr>
            <a:r>
              <a:rPr lang="en-US" sz="1200" cap="none" dirty="0">
                <a:solidFill>
                  <a:schemeClr val="tx1"/>
                </a:solidFill>
                <a:latin typeface="Arial" panose="020B0604020202020204" pitchFamily="34" charset="0"/>
                <a:cs typeface="Arial" panose="020B0604020202020204" pitchFamily="34" charset="0"/>
              </a:rPr>
              <a:t>No fee shall be required of a write-in candidate.</a:t>
            </a:r>
            <a:endParaRPr lang="en-US" sz="1200" b="1" cap="none" dirty="0">
              <a:solidFill>
                <a:schemeClr val="tx1"/>
              </a:solidFill>
              <a:latin typeface="Arial" panose="020B0604020202020204" pitchFamily="34" charset="0"/>
              <a:cs typeface="Arial" panose="020B0604020202020204" pitchFamily="34" charset="0"/>
            </a:endParaRPr>
          </a:p>
          <a:p>
            <a:pPr marL="801688" indent="-339725">
              <a:lnSpc>
                <a:spcPct val="150000"/>
              </a:lnSpc>
              <a:spcBef>
                <a:spcPts val="0"/>
              </a:spcBef>
              <a:buFont typeface="Wingdings" panose="05000000000000000000" pitchFamily="2" charset="2"/>
              <a:buChar char="ü"/>
            </a:pPr>
            <a:r>
              <a:rPr lang="en-US" sz="1200" cap="none" dirty="0">
                <a:solidFill>
                  <a:schemeClr val="tx1"/>
                </a:solidFill>
                <a:latin typeface="Arial" panose="020B0604020202020204" pitchFamily="34" charset="0"/>
                <a:cs typeface="Arial" panose="020B0604020202020204" pitchFamily="34" charset="0"/>
              </a:rPr>
              <a:t>Write-in candidates </a:t>
            </a:r>
            <a:r>
              <a:rPr lang="en-US" sz="1200" u="sng" cap="none" dirty="0">
                <a:solidFill>
                  <a:schemeClr val="tx1"/>
                </a:solidFill>
                <a:latin typeface="Arial" panose="020B0604020202020204" pitchFamily="34" charset="0"/>
                <a:cs typeface="Arial" panose="020B0604020202020204" pitchFamily="34" charset="0"/>
              </a:rPr>
              <a:t>may not </a:t>
            </a:r>
            <a:r>
              <a:rPr lang="en-US" sz="1200" cap="none" dirty="0">
                <a:solidFill>
                  <a:schemeClr val="tx1"/>
                </a:solidFill>
                <a:latin typeface="Arial" panose="020B0604020202020204" pitchFamily="34" charset="0"/>
                <a:cs typeface="Arial" panose="020B0604020202020204" pitchFamily="34" charset="0"/>
              </a:rPr>
              <a:t>file a candidate statement.</a:t>
            </a:r>
          </a:p>
          <a:p>
            <a:endParaRPr lang="en-US" dirty="0"/>
          </a:p>
        </p:txBody>
      </p:sp>
      <p:sp>
        <p:nvSpPr>
          <p:cNvPr id="7" name="Title 1">
            <a:extLst>
              <a:ext uri="{FF2B5EF4-FFF2-40B4-BE49-F238E27FC236}">
                <a16:creationId xmlns:a16="http://schemas.microsoft.com/office/drawing/2014/main" id="{A5F08AA0-E658-4876-9A8C-E406BE039910}"/>
              </a:ext>
            </a:extLst>
          </p:cNvPr>
          <p:cNvSpPr txBox="1">
            <a:spLocks/>
          </p:cNvSpPr>
          <p:nvPr/>
        </p:nvSpPr>
        <p:spPr>
          <a:xfrm>
            <a:off x="1225995" y="274320"/>
            <a:ext cx="6888891" cy="1074170"/>
          </a:xfrm>
          <a:prstGeom prst="rect">
            <a:avLst/>
          </a:prstGeom>
        </p:spPr>
        <p:txBody>
          <a:bodyPr vert="horz" lIns="91440" tIns="45720" rIns="91440" bIns="45720" rtlCol="0" anchor="b">
            <a:no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WRITE-IN CANDIDATES</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FB5C448-BC33-45B7-BEFF-B7917DB90E62}"/>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1418976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8E1DA14-B970-4FB7-AA55-5873BC63B045}"/>
              </a:ext>
            </a:extLst>
          </p:cNvPr>
          <p:cNvSpPr>
            <a:spLocks noGrp="1"/>
          </p:cNvSpPr>
          <p:nvPr>
            <p:ph type="subTitle" idx="1"/>
          </p:nvPr>
        </p:nvSpPr>
        <p:spPr>
          <a:xfrm>
            <a:off x="518572" y="1432379"/>
            <a:ext cx="8267522" cy="4810539"/>
          </a:xfrm>
        </p:spPr>
        <p:txBody>
          <a:bodyPr>
            <a:normAutofit/>
          </a:bodyPr>
          <a:lstStyle/>
          <a:p>
            <a:br>
              <a:rPr lang="en-US" sz="1400" dirty="0"/>
            </a:br>
            <a:endParaRPr lang="en-US" sz="1400" dirty="0">
              <a:solidFill>
                <a:schemeClr val="tx1"/>
              </a:solidFill>
              <a:latin typeface="Arial" panose="020B0604020202020204" pitchFamily="34" charset="0"/>
              <a:cs typeface="Arial" panose="020B0604020202020204" pitchFamily="34" charset="0"/>
            </a:endParaRPr>
          </a:p>
          <a:p>
            <a:pPr marL="257175" indent="-257175">
              <a:buFont typeface="Wingdings" panose="05000000000000000000" pitchFamily="2" charset="2"/>
              <a:buChar char="ü"/>
            </a:pPr>
            <a:r>
              <a:rPr lang="en-US" sz="1600" cap="none" dirty="0">
                <a:solidFill>
                  <a:schemeClr val="tx1"/>
                </a:solidFill>
                <a:latin typeface="Arial" panose="020B0604020202020204" pitchFamily="34" charset="0"/>
                <a:cs typeface="Arial" panose="020B0604020202020204" pitchFamily="34" charset="0"/>
              </a:rPr>
              <a:t>Voter Files </a:t>
            </a:r>
          </a:p>
          <a:p>
            <a:pPr marL="257175" indent="-257175">
              <a:buFont typeface="Wingdings" panose="05000000000000000000" pitchFamily="2" charset="2"/>
              <a:buChar char="ü"/>
            </a:pPr>
            <a:r>
              <a:rPr lang="en-US" sz="1600" cap="none" dirty="0">
                <a:solidFill>
                  <a:schemeClr val="tx1"/>
                </a:solidFill>
                <a:latin typeface="Arial" panose="020B0604020202020204" pitchFamily="34" charset="0"/>
                <a:cs typeface="Arial" panose="020B0604020202020204" pitchFamily="34" charset="0"/>
              </a:rPr>
              <a:t>Walking Lists </a:t>
            </a:r>
          </a:p>
          <a:p>
            <a:pPr marL="257175" indent="-257175">
              <a:buFont typeface="Wingdings" panose="05000000000000000000" pitchFamily="2" charset="2"/>
              <a:buChar char="ü"/>
            </a:pPr>
            <a:r>
              <a:rPr lang="en-US" sz="1600" cap="none" dirty="0">
                <a:solidFill>
                  <a:schemeClr val="tx1"/>
                </a:solidFill>
                <a:latin typeface="Arial" panose="020B0604020202020204" pitchFamily="34" charset="0"/>
                <a:cs typeface="Arial" panose="020B0604020202020204" pitchFamily="34" charset="0"/>
              </a:rPr>
              <a:t>Voting Activity Status Report (formerly the vote by mail subscription) </a:t>
            </a:r>
          </a:p>
          <a:p>
            <a:pPr marL="257175" indent="-257175">
              <a:buFont typeface="Wingdings" panose="05000000000000000000" pitchFamily="2" charset="2"/>
              <a:buChar char="ü"/>
            </a:pPr>
            <a:r>
              <a:rPr lang="en-US" sz="1600" cap="none" dirty="0">
                <a:solidFill>
                  <a:schemeClr val="tx1"/>
                </a:solidFill>
                <a:latin typeface="Arial" panose="020B0604020202020204" pitchFamily="34" charset="0"/>
                <a:cs typeface="Arial" panose="020B0604020202020204" pitchFamily="34" charset="0"/>
              </a:rPr>
              <a:t>Precinct Lists </a:t>
            </a:r>
          </a:p>
          <a:p>
            <a:pPr marL="257175" indent="-257175">
              <a:buFont typeface="Wingdings" panose="05000000000000000000" pitchFamily="2" charset="2"/>
              <a:buChar char="ü"/>
            </a:pPr>
            <a:r>
              <a:rPr lang="en-US" sz="1600" cap="none" dirty="0">
                <a:solidFill>
                  <a:schemeClr val="tx1"/>
                </a:solidFill>
                <a:latin typeface="Arial" panose="020B0604020202020204" pitchFamily="34" charset="0"/>
                <a:cs typeface="Arial" panose="020B0604020202020204" pitchFamily="34" charset="0"/>
              </a:rPr>
              <a:t>Maps </a:t>
            </a:r>
          </a:p>
          <a:p>
            <a:endParaRPr lang="en-US" sz="1400" dirty="0">
              <a:solidFill>
                <a:schemeClr val="tx1"/>
              </a:solidFill>
              <a:latin typeface="Arial" panose="020B0604020202020204" pitchFamily="34" charset="0"/>
              <a:cs typeface="Arial" panose="020B0604020202020204" pitchFamily="34" charset="0"/>
            </a:endParaRPr>
          </a:p>
          <a:p>
            <a:r>
              <a:rPr lang="en-US" sz="1400" cap="none" dirty="0">
                <a:solidFill>
                  <a:schemeClr val="tx1"/>
                </a:solidFill>
                <a:latin typeface="Arial" panose="020B0604020202020204" pitchFamily="34" charset="0"/>
                <a:cs typeface="Arial" panose="020B0604020202020204" pitchFamily="34" charset="0"/>
              </a:rPr>
              <a:t>For fee information and to obtain an application for voter data please visit our website at: www.elections.saccounty.gov</a:t>
            </a:r>
          </a:p>
          <a:p>
            <a:endParaRPr lang="en-US" sz="1400" cap="none" dirty="0">
              <a:solidFill>
                <a:schemeClr val="tx1"/>
              </a:solidFill>
              <a:latin typeface="Arial" panose="020B0604020202020204" pitchFamily="34" charset="0"/>
              <a:cs typeface="Arial" panose="020B0604020202020204" pitchFamily="34" charset="0"/>
            </a:endParaRPr>
          </a:p>
          <a:p>
            <a:r>
              <a:rPr lang="en-US" sz="1400" cap="none" dirty="0">
                <a:solidFill>
                  <a:schemeClr val="tx1"/>
                </a:solidFill>
                <a:latin typeface="Arial" panose="020B0604020202020204" pitchFamily="34" charset="0"/>
                <a:cs typeface="Arial" panose="020B0604020202020204" pitchFamily="34" charset="0"/>
              </a:rPr>
              <a:t>Voter registration information may be provided to candidates running for office, a ballot measure committee and person or groups for elections, scholarly, journalistic, political or governmental purposes as determined by the Secretary of State. </a:t>
            </a:r>
            <a:r>
              <a:rPr lang="en-US" sz="1050" dirty="0">
                <a:solidFill>
                  <a:schemeClr val="tx1"/>
                </a:solidFill>
                <a:latin typeface="Arial" panose="020B0604020202020204" pitchFamily="34" charset="0"/>
                <a:cs typeface="Arial" panose="020B0604020202020204" pitchFamily="34" charset="0"/>
              </a:rPr>
              <a:t>(</a:t>
            </a:r>
            <a:r>
              <a:rPr lang="en-US" sz="1050" cap="none" dirty="0">
                <a:solidFill>
                  <a:schemeClr val="tx1"/>
                </a:solidFill>
                <a:latin typeface="Arial" panose="020B0604020202020204" pitchFamily="34" charset="0"/>
                <a:cs typeface="Arial" panose="020B0604020202020204" pitchFamily="34" charset="0"/>
              </a:rPr>
              <a:t>Title 2, division 7, article 1, § 19003 of the California code of regulations, and elections code § 2194 and government code § 6254.4)</a:t>
            </a:r>
            <a:endParaRPr lang="en-US" sz="1050"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0C30B252-BB89-4D1E-87F4-C5AB32F73A57}"/>
              </a:ext>
            </a:extLst>
          </p:cNvPr>
          <p:cNvSpPr txBox="1">
            <a:spLocks/>
          </p:cNvSpPr>
          <p:nvPr/>
        </p:nvSpPr>
        <p:spPr>
          <a:xfrm>
            <a:off x="1207888" y="277358"/>
            <a:ext cx="6888891" cy="1074170"/>
          </a:xfrm>
          <a:prstGeom prst="rect">
            <a:avLst/>
          </a:prstGeom>
        </p:spPr>
        <p:txBody>
          <a:bodyPr vert="horz" lIns="91440" tIns="45720" rIns="91440" bIns="45720" rtlCol="0" anchor="b">
            <a:no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SERVICES AVAILABLE</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62CAD3F-CB0F-4667-B199-D38942E49D39}"/>
              </a:ext>
            </a:extLst>
          </p:cNvPr>
          <p:cNvPicPr>
            <a:picLocks noChangeAspect="1"/>
          </p:cNvPicPr>
          <p:nvPr/>
        </p:nvPicPr>
        <p:blipFill>
          <a:blip r:embed="rId2"/>
          <a:stretch>
            <a:fillRect/>
          </a:stretch>
        </p:blipFill>
        <p:spPr>
          <a:xfrm>
            <a:off x="274320" y="277358"/>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2245276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8D9F30-EB8C-40A5-8446-CB411FEFE26E}"/>
              </a:ext>
            </a:extLst>
          </p:cNvPr>
          <p:cNvSpPr>
            <a:spLocks noGrp="1"/>
          </p:cNvSpPr>
          <p:nvPr>
            <p:ph type="subTitle" idx="1"/>
          </p:nvPr>
        </p:nvSpPr>
        <p:spPr>
          <a:xfrm>
            <a:off x="370702" y="1746937"/>
            <a:ext cx="8294474" cy="2402699"/>
          </a:xfrm>
        </p:spPr>
        <p:txBody>
          <a:bodyPr>
            <a:normAutofit/>
          </a:bodyPr>
          <a:lstStyle/>
          <a:p>
            <a:pPr>
              <a:lnSpc>
                <a:spcPct val="100000"/>
              </a:lnSpc>
            </a:pPr>
            <a:endParaRPr lang="en-US" sz="1950" dirty="0">
              <a:solidFill>
                <a:schemeClr val="tx1"/>
              </a:solidFill>
              <a:latin typeface="Arial" panose="020B0604020202020204" pitchFamily="34" charset="0"/>
              <a:cs typeface="Arial" panose="020B0604020202020204" pitchFamily="34" charset="0"/>
            </a:endParaRPr>
          </a:p>
          <a:p>
            <a:endParaRPr lang="en-US" dirty="0"/>
          </a:p>
          <a:p>
            <a:endParaRPr lang="en-US" dirty="0"/>
          </a:p>
          <a:p>
            <a:endParaRPr lang="en-US" dirty="0"/>
          </a:p>
        </p:txBody>
      </p:sp>
      <p:sp>
        <p:nvSpPr>
          <p:cNvPr id="4" name="Subtitle 2">
            <a:extLst>
              <a:ext uri="{FF2B5EF4-FFF2-40B4-BE49-F238E27FC236}">
                <a16:creationId xmlns:a16="http://schemas.microsoft.com/office/drawing/2014/main" id="{5D3B5949-F303-49F5-8BC6-574AB6ED50A7}"/>
              </a:ext>
            </a:extLst>
          </p:cNvPr>
          <p:cNvSpPr txBox="1">
            <a:spLocks/>
          </p:cNvSpPr>
          <p:nvPr/>
        </p:nvSpPr>
        <p:spPr>
          <a:xfrm>
            <a:off x="370702" y="1727214"/>
            <a:ext cx="8773298" cy="2336615"/>
          </a:xfrm>
          <a:prstGeom prst="rect">
            <a:avLst/>
          </a:prstGeom>
        </p:spPr>
        <p:txBody>
          <a:bodyPr vert="horz" lIns="68580" tIns="34290" rIns="68580" bIns="3429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n-US" sz="1200" dirty="0"/>
          </a:p>
        </p:txBody>
      </p:sp>
      <p:sp>
        <p:nvSpPr>
          <p:cNvPr id="5" name="Subtitle 2">
            <a:extLst>
              <a:ext uri="{FF2B5EF4-FFF2-40B4-BE49-F238E27FC236}">
                <a16:creationId xmlns:a16="http://schemas.microsoft.com/office/drawing/2014/main" id="{F18FFD5E-D49F-4BB8-9E76-8F6B170558EE}"/>
              </a:ext>
            </a:extLst>
          </p:cNvPr>
          <p:cNvSpPr txBox="1">
            <a:spLocks/>
          </p:cNvSpPr>
          <p:nvPr/>
        </p:nvSpPr>
        <p:spPr>
          <a:xfrm>
            <a:off x="730064" y="1426636"/>
            <a:ext cx="7880816" cy="3551600"/>
          </a:xfrm>
          <a:prstGeom prst="rect">
            <a:avLst/>
          </a:prstGeom>
        </p:spPr>
        <p:txBody>
          <a:bodyPr vert="horz" lIns="68580" tIns="34290" rIns="68580" bIns="3429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en-US" b="1" dirty="0">
                <a:solidFill>
                  <a:schemeClr val="tx1"/>
                </a:solidFill>
                <a:latin typeface="Arial" panose="020B0604020202020204" pitchFamily="34" charset="0"/>
                <a:cs typeface="Arial" panose="020B0604020202020204" pitchFamily="34" charset="0"/>
              </a:rPr>
              <a:t>Contact the Campaign Services Division:</a:t>
            </a:r>
          </a:p>
          <a:p>
            <a:endParaRPr lang="en-US" b="1" dirty="0">
              <a:solidFill>
                <a:schemeClr val="tx1"/>
              </a:solidFill>
              <a:latin typeface="Arial" panose="020B0604020202020204" pitchFamily="34" charset="0"/>
              <a:cs typeface="Arial" panose="020B0604020202020204" pitchFamily="34" charset="0"/>
            </a:endParaRPr>
          </a:p>
          <a:p>
            <a:pPr algn="ctr"/>
            <a:r>
              <a:rPr lang="en-US" sz="1500" dirty="0">
                <a:solidFill>
                  <a:schemeClr val="tx1"/>
                </a:solidFill>
                <a:latin typeface="Arial" panose="020B0604020202020204" pitchFamily="34" charset="0"/>
                <a:cs typeface="Arial" panose="020B0604020202020204" pitchFamily="34" charset="0"/>
              </a:rPr>
              <a:t>Sacramento County Voter Registration &amp; Elections</a:t>
            </a:r>
          </a:p>
          <a:p>
            <a:pPr algn="ctr"/>
            <a:r>
              <a:rPr lang="en-US" sz="1500" dirty="0">
                <a:solidFill>
                  <a:schemeClr val="tx1"/>
                </a:solidFill>
                <a:latin typeface="Arial" panose="020B0604020202020204" pitchFamily="34" charset="0"/>
                <a:cs typeface="Arial" panose="020B0604020202020204" pitchFamily="34" charset="0"/>
              </a:rPr>
              <a:t>Campaign Services Division</a:t>
            </a:r>
          </a:p>
          <a:p>
            <a:pPr algn="ctr"/>
            <a:r>
              <a:rPr lang="en-US" sz="1500" dirty="0">
                <a:solidFill>
                  <a:schemeClr val="tx1"/>
                </a:solidFill>
                <a:latin typeface="Arial" panose="020B0604020202020204" pitchFamily="34" charset="0"/>
                <a:cs typeface="Arial" panose="020B0604020202020204" pitchFamily="34" charset="0"/>
              </a:rPr>
              <a:t>7000 65</a:t>
            </a:r>
            <a:r>
              <a:rPr lang="en-US" sz="1500" baseline="30000" dirty="0">
                <a:solidFill>
                  <a:schemeClr val="tx1"/>
                </a:solidFill>
                <a:latin typeface="Arial" panose="020B0604020202020204" pitchFamily="34" charset="0"/>
                <a:cs typeface="Arial" panose="020B0604020202020204" pitchFamily="34" charset="0"/>
              </a:rPr>
              <a:t>th</a:t>
            </a:r>
            <a:r>
              <a:rPr lang="en-US" sz="1500" dirty="0">
                <a:solidFill>
                  <a:schemeClr val="tx1"/>
                </a:solidFill>
                <a:latin typeface="Arial" panose="020B0604020202020204" pitchFamily="34" charset="0"/>
                <a:cs typeface="Arial" panose="020B0604020202020204" pitchFamily="34" charset="0"/>
              </a:rPr>
              <a:t> Street, Suite A</a:t>
            </a:r>
          </a:p>
          <a:p>
            <a:pPr algn="ctr"/>
            <a:r>
              <a:rPr lang="en-US" sz="1500" dirty="0">
                <a:solidFill>
                  <a:schemeClr val="tx1"/>
                </a:solidFill>
                <a:latin typeface="Arial" panose="020B0604020202020204" pitchFamily="34" charset="0"/>
                <a:cs typeface="Arial" panose="020B0604020202020204" pitchFamily="34" charset="0"/>
              </a:rPr>
              <a:t>Sacramento, CA 95823</a:t>
            </a:r>
          </a:p>
          <a:p>
            <a:pPr algn="ctr"/>
            <a:r>
              <a:rPr lang="en-US" sz="1500" dirty="0">
                <a:solidFill>
                  <a:schemeClr val="tx1"/>
                </a:solidFill>
                <a:latin typeface="Arial" panose="020B0604020202020204" pitchFamily="34" charset="0"/>
                <a:cs typeface="Arial" panose="020B0604020202020204" pitchFamily="34" charset="0"/>
              </a:rPr>
              <a:t>Phone (916) 875-6276</a:t>
            </a:r>
          </a:p>
          <a:p>
            <a:pPr algn="ctr"/>
            <a:r>
              <a:rPr lang="en-US" sz="1500" dirty="0">
                <a:solidFill>
                  <a:schemeClr val="tx1"/>
                </a:solidFill>
                <a:latin typeface="Arial" panose="020B0604020202020204" pitchFamily="34" charset="0"/>
                <a:cs typeface="Arial" panose="020B0604020202020204" pitchFamily="34" charset="0"/>
              </a:rPr>
              <a:t>Fax (916) 854-9567</a:t>
            </a:r>
          </a:p>
          <a:p>
            <a:pPr algn="ctr"/>
            <a:r>
              <a:rPr lang="en-US" sz="1500" dirty="0">
                <a:solidFill>
                  <a:schemeClr val="tx1"/>
                </a:solidFill>
                <a:latin typeface="Arial" panose="020B0604020202020204" pitchFamily="34" charset="0"/>
                <a:cs typeface="Arial" panose="020B0604020202020204" pitchFamily="34" charset="0"/>
              </a:rPr>
              <a:t>Email: voters-campaignservices@saccounty.gov</a:t>
            </a:r>
          </a:p>
        </p:txBody>
      </p:sp>
      <p:sp>
        <p:nvSpPr>
          <p:cNvPr id="7" name="TextBox 6">
            <a:extLst>
              <a:ext uri="{FF2B5EF4-FFF2-40B4-BE49-F238E27FC236}">
                <a16:creationId xmlns:a16="http://schemas.microsoft.com/office/drawing/2014/main" id="{9E4FAAF6-1DD4-46DD-9725-C5F85296173A}"/>
              </a:ext>
            </a:extLst>
          </p:cNvPr>
          <p:cNvSpPr txBox="1"/>
          <p:nvPr/>
        </p:nvSpPr>
        <p:spPr>
          <a:xfrm>
            <a:off x="675743" y="5282886"/>
            <a:ext cx="7986393" cy="553998"/>
          </a:xfrm>
          <a:prstGeom prst="rect">
            <a:avLst/>
          </a:prstGeom>
          <a:noFill/>
        </p:spPr>
        <p:txBody>
          <a:bodyPr wrap="square" rtlCol="0">
            <a:spAutoFit/>
          </a:bodyPr>
          <a:lstStyle/>
          <a:p>
            <a:pPr algn="ctr"/>
            <a:r>
              <a:rPr lang="en-US" sz="1500" b="1" dirty="0">
                <a:solidFill>
                  <a:srgbClr val="FFC000"/>
                </a:solidFill>
                <a:latin typeface="Arial" panose="020B0604020202020204" pitchFamily="34" charset="0"/>
                <a:cs typeface="Arial" panose="020B0604020202020204" pitchFamily="34" charset="0"/>
              </a:rPr>
              <a:t>City candidates, please contact your city clerk for more information and requirements. </a:t>
            </a:r>
          </a:p>
        </p:txBody>
      </p:sp>
      <p:sp>
        <p:nvSpPr>
          <p:cNvPr id="10" name="Title 1">
            <a:extLst>
              <a:ext uri="{FF2B5EF4-FFF2-40B4-BE49-F238E27FC236}">
                <a16:creationId xmlns:a16="http://schemas.microsoft.com/office/drawing/2014/main" id="{7FDA7729-F37E-41BC-98E1-F8901D769FBC}"/>
              </a:ext>
            </a:extLst>
          </p:cNvPr>
          <p:cNvSpPr txBox="1">
            <a:spLocks/>
          </p:cNvSpPr>
          <p:nvPr/>
        </p:nvSpPr>
        <p:spPr>
          <a:xfrm>
            <a:off x="1127554" y="266659"/>
            <a:ext cx="6888891" cy="1074170"/>
          </a:xfrm>
          <a:prstGeom prst="rect">
            <a:avLst/>
          </a:prstGeom>
        </p:spPr>
        <p:txBody>
          <a:bodyPr vert="horz" lIns="91440" tIns="45720" rIns="91440" bIns="45720" rtlCol="0" anchor="b">
            <a:no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QUESTIONS?</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55344B7-5460-4DD5-A81C-2895FFD353A5}"/>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3564909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9989DF-6C80-4E2D-9943-FBE5B7F85171}"/>
              </a:ext>
            </a:extLst>
          </p:cNvPr>
          <p:cNvSpPr>
            <a:spLocks noGrp="1"/>
          </p:cNvSpPr>
          <p:nvPr>
            <p:ph sz="quarter" idx="13"/>
          </p:nvPr>
        </p:nvSpPr>
        <p:spPr>
          <a:xfrm>
            <a:off x="481501" y="1310757"/>
            <a:ext cx="8406591" cy="1335432"/>
          </a:xfrm>
        </p:spPr>
        <p:txBody>
          <a:bodyPr>
            <a:noAutofit/>
          </a:bodyPr>
          <a:lstStyle/>
          <a:p>
            <a:pPr>
              <a:buFont typeface="Arial" panose="020B0604020202020204" pitchFamily="34" charset="0"/>
              <a:buChar char="•"/>
            </a:pPr>
            <a:r>
              <a:rPr lang="en-US" sz="1600" dirty="0">
                <a:latin typeface="Arial" panose="020B0604020202020204" pitchFamily="34" charset="0"/>
                <a:cs typeface="Arial" panose="020B0604020202020204" pitchFamily="34" charset="0"/>
              </a:rPr>
              <a:t>07/18 – 08/12    </a:t>
            </a:r>
            <a:r>
              <a:rPr lang="en-US" sz="1400" dirty="0">
                <a:latin typeface="Arial" panose="020B0604020202020204" pitchFamily="34" charset="0"/>
                <a:cs typeface="Arial" panose="020B0604020202020204" pitchFamily="34" charset="0"/>
              </a:rPr>
              <a:t>NOMINATION PERIOD (All original, signed documents must 				 	                   be received in our office by 5 p.m.)</a:t>
            </a:r>
          </a:p>
          <a:p>
            <a:pPr>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600" dirty="0">
                <a:latin typeface="Arial" panose="020B0604020202020204" pitchFamily="34" charset="0"/>
                <a:cs typeface="Arial" panose="020B0604020202020204" pitchFamily="34" charset="0"/>
              </a:rPr>
              <a:t>08/02       		</a:t>
            </a:r>
            <a:r>
              <a:rPr lang="en-US" sz="1400" dirty="0">
                <a:latin typeface="Arial" panose="020B0604020202020204" pitchFamily="34" charset="0"/>
                <a:cs typeface="Arial" panose="020B0604020202020204" pitchFamily="34" charset="0"/>
              </a:rPr>
              <a:t>LAST DAY TO CHANGE BALLOT DESIGNATION * Candidates may  				                   request a change in ballot designation that differs from the one 					                   used in the </a:t>
            </a:r>
            <a:r>
              <a:rPr lang="en-US" sz="1400" b="1" dirty="0">
                <a:latin typeface="Arial" panose="020B0604020202020204" pitchFamily="34" charset="0"/>
                <a:cs typeface="Arial" panose="020B0604020202020204" pitchFamily="34" charset="0"/>
              </a:rPr>
              <a:t>primary election</a:t>
            </a:r>
            <a:r>
              <a:rPr lang="en-US" sz="1400" dirty="0">
                <a:latin typeface="Arial" panose="020B0604020202020204" pitchFamily="34" charset="0"/>
                <a:cs typeface="Arial" panose="020B0604020202020204" pitchFamily="34" charset="0"/>
              </a:rPr>
              <a:t>; must be done in writing</a:t>
            </a:r>
          </a:p>
          <a:p>
            <a:pPr>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600" dirty="0">
                <a:latin typeface="Arial" panose="020B0604020202020204" pitchFamily="34" charset="0"/>
                <a:cs typeface="Arial" panose="020B0604020202020204" pitchFamily="34" charset="0"/>
              </a:rPr>
              <a:t>08/12        	        </a:t>
            </a:r>
            <a:r>
              <a:rPr lang="en-US" sz="1400" dirty="0">
                <a:latin typeface="Arial" panose="020B0604020202020204" pitchFamily="34" charset="0"/>
                <a:cs typeface="Arial" panose="020B0604020202020204" pitchFamily="34" charset="0"/>
              </a:rPr>
              <a:t>LAST DAY TO WITHDRAW CANDIDACY *No candidate who has 					         filed a Declaration of Candidacy for the General Election may withdraw				         as a candidate, after 5 p.m. on this date</a:t>
            </a:r>
          </a:p>
          <a:p>
            <a:pPr>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600" dirty="0">
                <a:latin typeface="Arial" panose="020B0604020202020204" pitchFamily="34" charset="0"/>
                <a:cs typeface="Arial" panose="020B0604020202020204" pitchFamily="34" charset="0"/>
              </a:rPr>
              <a:t>08/13– 08/17 </a:t>
            </a:r>
            <a:r>
              <a:rPr lang="en-US" sz="18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NOMINATION EXTENSION PERIOD * for offices in which 				  		         the incumbent fails to file</a:t>
            </a:r>
          </a:p>
          <a:p>
            <a:pPr marL="0" indent="0">
              <a:buNone/>
            </a:pPr>
            <a:endParaRPr lang="en-US" sz="16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600" dirty="0">
                <a:latin typeface="Arial" panose="020B0604020202020204" pitchFamily="34" charset="0"/>
                <a:cs typeface="Arial" panose="020B0604020202020204" pitchFamily="34" charset="0"/>
              </a:rPr>
              <a:t>09/12 – 10/25    </a:t>
            </a:r>
            <a:r>
              <a:rPr lang="en-US" sz="1400" dirty="0">
                <a:latin typeface="Arial" panose="020B0604020202020204" pitchFamily="34" charset="0"/>
                <a:cs typeface="Arial" panose="020B0604020202020204" pitchFamily="34" charset="0"/>
              </a:rPr>
              <a:t>WRITE IN PERIOD * Excludes runoff contests</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A7E6BE8B-4617-41D7-8996-01A338C22B93}"/>
              </a:ext>
            </a:extLst>
          </p:cNvPr>
          <p:cNvSpPr txBox="1">
            <a:spLocks/>
          </p:cNvSpPr>
          <p:nvPr/>
        </p:nvSpPr>
        <p:spPr>
          <a:xfrm>
            <a:off x="419357" y="6367100"/>
            <a:ext cx="7942203" cy="296333"/>
          </a:xfrm>
          <a:prstGeom prst="rect">
            <a:avLst/>
          </a:prstGeom>
          <a:solidFill>
            <a:srgbClr val="00253B"/>
          </a:solidFill>
        </p:spPr>
        <p:txBody>
          <a:bodyPr vert="horz" lIns="68580" tIns="34290" rIns="68580" bIns="34290" rtlCol="0">
            <a:normAutofit fontScale="6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500" b="1" dirty="0">
                <a:latin typeface="Arial" panose="020B0604020202020204" pitchFamily="34" charset="0"/>
                <a:cs typeface="Arial" panose="020B0604020202020204" pitchFamily="34" charset="0"/>
              </a:rPr>
              <a:t>*** FOR A DETAILED LOOK AT THE ELECTION CALENDAR PLEASE VISIT OUR WEBSITE </a:t>
            </a:r>
            <a:r>
              <a:rPr lang="en-US" sz="1500" b="1" dirty="0"/>
              <a:t>: </a:t>
            </a:r>
            <a:r>
              <a:rPr lang="en-US" sz="1500" b="1" cap="none" dirty="0">
                <a:latin typeface="Arial" panose="020B0604020202020204" pitchFamily="34" charset="0"/>
                <a:cs typeface="Arial" panose="020B0604020202020204" pitchFamily="34" charset="0"/>
              </a:rPr>
              <a:t>www.elections.saccounty.gov</a:t>
            </a:r>
            <a:endParaRPr lang="en-US" sz="1500" b="1"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79EB98D-ED27-46ED-9B59-1ACDBE181D4A}"/>
              </a:ext>
            </a:extLst>
          </p:cNvPr>
          <p:cNvSpPr>
            <a:spLocks noGrp="1"/>
          </p:cNvSpPr>
          <p:nvPr>
            <p:ph type="title"/>
          </p:nvPr>
        </p:nvSpPr>
        <p:spPr>
          <a:xfrm>
            <a:off x="740135" y="141301"/>
            <a:ext cx="7300645" cy="1074170"/>
          </a:xfrm>
        </p:spPr>
        <p:txBody>
          <a:bodyPr>
            <a:noAutofit/>
          </a:body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IMPORTANT DATES</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406EB96-BCC6-4483-A32C-025A3A79252C}"/>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1967568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F09C58E-A519-4500-B4FA-328BD4B9A6E5}"/>
              </a:ext>
            </a:extLst>
          </p:cNvPr>
          <p:cNvSpPr>
            <a:spLocks noGrp="1"/>
          </p:cNvSpPr>
          <p:nvPr>
            <p:ph type="subTitle" idx="1"/>
          </p:nvPr>
        </p:nvSpPr>
        <p:spPr>
          <a:xfrm>
            <a:off x="765541" y="1325217"/>
            <a:ext cx="7840361" cy="4810540"/>
          </a:xfrm>
        </p:spPr>
        <p:txBody>
          <a:bodyPr>
            <a:normAutofit/>
          </a:bodyPr>
          <a:lstStyle/>
          <a:p>
            <a:endParaRPr lang="en-US" sz="1125" b="1" dirty="0">
              <a:solidFill>
                <a:schemeClr val="tx1"/>
              </a:solidFill>
              <a:latin typeface="Arial" panose="020B0604020202020204" pitchFamily="34" charset="0"/>
              <a:cs typeface="Arial" panose="020B0604020202020204" pitchFamily="34" charset="0"/>
            </a:endParaRPr>
          </a:p>
          <a:p>
            <a:r>
              <a:rPr lang="en-US" sz="1800" b="1" dirty="0">
                <a:solidFill>
                  <a:schemeClr val="tx1"/>
                </a:solidFill>
                <a:latin typeface="Arial" panose="020B0604020202020204" pitchFamily="34" charset="0"/>
                <a:cs typeface="Arial" panose="020B0604020202020204" pitchFamily="34" charset="0"/>
              </a:rPr>
              <a:t>Voter-nominated offices</a:t>
            </a:r>
          </a:p>
          <a:p>
            <a:pPr marL="214313" indent="-214313">
              <a:buFont typeface="Wingdings" panose="05000000000000000000" pitchFamily="2" charset="2"/>
              <a:buChar char="ü"/>
            </a:pPr>
            <a:r>
              <a:rPr lang="en-US" sz="1600" cap="none" dirty="0">
                <a:solidFill>
                  <a:schemeClr val="tx1"/>
                </a:solidFill>
                <a:latin typeface="Arial" panose="020B0604020202020204" pitchFamily="34" charset="0"/>
                <a:cs typeface="Arial" panose="020B0604020202020204" pitchFamily="34" charset="0"/>
              </a:rPr>
              <a:t>Top two candidates from the Primary Election will runoff in the General Election</a:t>
            </a:r>
          </a:p>
          <a:p>
            <a:endParaRPr lang="en-US" sz="1200" dirty="0">
              <a:solidFill>
                <a:schemeClr val="tx1"/>
              </a:solidFill>
              <a:latin typeface="Arial" panose="020B0604020202020204" pitchFamily="34" charset="0"/>
              <a:cs typeface="Arial" panose="020B0604020202020204" pitchFamily="34" charset="0"/>
            </a:endParaRPr>
          </a:p>
          <a:p>
            <a:r>
              <a:rPr lang="en-US" sz="1800" b="1" dirty="0">
                <a:solidFill>
                  <a:schemeClr val="tx1"/>
                </a:solidFill>
                <a:latin typeface="Arial" panose="020B0604020202020204" pitchFamily="34" charset="0"/>
                <a:cs typeface="Arial" panose="020B0604020202020204" pitchFamily="34" charset="0"/>
              </a:rPr>
              <a:t>Local Offices</a:t>
            </a:r>
          </a:p>
          <a:p>
            <a:pPr marL="214313" indent="-214313">
              <a:buFont typeface="Wingdings" panose="05000000000000000000" pitchFamily="2" charset="2"/>
              <a:buChar char="ü"/>
            </a:pPr>
            <a:r>
              <a:rPr lang="en-US" sz="1600" cap="none" dirty="0">
                <a:solidFill>
                  <a:schemeClr val="tx1"/>
                </a:solidFill>
                <a:latin typeface="Arial" panose="020B0604020202020204" pitchFamily="34" charset="0"/>
                <a:cs typeface="Arial" panose="020B0604020202020204" pitchFamily="34" charset="0"/>
              </a:rPr>
              <a:t>Schools and special districts – offices where more candidates file than the number of seats available</a:t>
            </a:r>
          </a:p>
          <a:p>
            <a:pPr marL="214313" indent="-214313">
              <a:buFont typeface="Wingdings" panose="05000000000000000000" pitchFamily="2" charset="2"/>
              <a:buChar char="ü"/>
            </a:pPr>
            <a:r>
              <a:rPr lang="en-US" sz="1600" cap="none" dirty="0">
                <a:solidFill>
                  <a:schemeClr val="tx1"/>
                </a:solidFill>
                <a:latin typeface="Arial" panose="020B0604020202020204" pitchFamily="34" charset="0"/>
                <a:cs typeface="Arial" panose="020B0604020202020204" pitchFamily="34" charset="0"/>
              </a:rPr>
              <a:t>There are no filing fees for schools and special districts</a:t>
            </a:r>
          </a:p>
          <a:p>
            <a:pPr marL="214313" indent="-214313">
              <a:buFont typeface="Wingdings" panose="05000000000000000000" pitchFamily="2" charset="2"/>
              <a:buChar char="ü"/>
            </a:pPr>
            <a:r>
              <a:rPr lang="en-US" sz="1600" cap="none" dirty="0">
                <a:solidFill>
                  <a:schemeClr val="tx1"/>
                </a:solidFill>
                <a:latin typeface="Arial" panose="020B0604020202020204" pitchFamily="34" charset="0"/>
                <a:cs typeface="Arial" panose="020B0604020202020204" pitchFamily="34" charset="0"/>
              </a:rPr>
              <a:t>County offices where no candidate obtained a majority vote in the Primary Election</a:t>
            </a:r>
          </a:p>
          <a:p>
            <a:endParaRPr lang="en-US" sz="1200" dirty="0">
              <a:solidFill>
                <a:schemeClr val="tx1"/>
              </a:solidFill>
              <a:latin typeface="Arial" panose="020B0604020202020204" pitchFamily="34" charset="0"/>
              <a:cs typeface="Arial" panose="020B0604020202020204" pitchFamily="34" charset="0"/>
            </a:endParaRPr>
          </a:p>
          <a:p>
            <a:r>
              <a:rPr lang="en-US" sz="1800" b="1" dirty="0">
                <a:solidFill>
                  <a:schemeClr val="tx1"/>
                </a:solidFill>
                <a:latin typeface="Arial" panose="020B0604020202020204" pitchFamily="34" charset="0"/>
                <a:cs typeface="Arial" panose="020B0604020202020204" pitchFamily="34" charset="0"/>
              </a:rPr>
              <a:t>City Offices </a:t>
            </a:r>
          </a:p>
          <a:p>
            <a:pPr marL="214313" indent="-214313">
              <a:buFont typeface="Wingdings" panose="05000000000000000000" pitchFamily="2" charset="2"/>
              <a:buChar char="ü"/>
            </a:pPr>
            <a:r>
              <a:rPr lang="en-US" sz="1600" cap="none" dirty="0">
                <a:solidFill>
                  <a:schemeClr val="tx1"/>
                </a:solidFill>
                <a:latin typeface="Arial" panose="020B0604020202020204" pitchFamily="34" charset="0"/>
                <a:cs typeface="Arial" panose="020B0604020202020204" pitchFamily="34" charset="0"/>
              </a:rPr>
              <a:t>Contact the city clerk for more information</a:t>
            </a:r>
          </a:p>
          <a:p>
            <a:pPr marL="214313" indent="-214313">
              <a:buFont typeface="Wingdings" panose="05000000000000000000" pitchFamily="2" charset="2"/>
              <a:buChar char="ü"/>
            </a:pPr>
            <a:r>
              <a:rPr lang="en-US" sz="1600" cap="none" dirty="0">
                <a:solidFill>
                  <a:schemeClr val="tx1"/>
                </a:solidFill>
                <a:latin typeface="Arial" panose="020B0604020202020204" pitchFamily="34" charset="0"/>
                <a:cs typeface="Arial" panose="020B0604020202020204" pitchFamily="34" charset="0"/>
              </a:rPr>
              <a:t>Filing fees – prospective candidates should contact the city clerk</a:t>
            </a:r>
          </a:p>
          <a:p>
            <a:endParaRPr lang="en-US" dirty="0"/>
          </a:p>
        </p:txBody>
      </p:sp>
      <p:sp>
        <p:nvSpPr>
          <p:cNvPr id="13" name="Title 1">
            <a:extLst>
              <a:ext uri="{FF2B5EF4-FFF2-40B4-BE49-F238E27FC236}">
                <a16:creationId xmlns:a16="http://schemas.microsoft.com/office/drawing/2014/main" id="{C91B0BBC-EC57-483D-83D0-DD2D2CFAD441}"/>
              </a:ext>
            </a:extLst>
          </p:cNvPr>
          <p:cNvSpPr txBox="1">
            <a:spLocks/>
          </p:cNvSpPr>
          <p:nvPr/>
        </p:nvSpPr>
        <p:spPr>
          <a:xfrm>
            <a:off x="1035398" y="0"/>
            <a:ext cx="7300645" cy="1074170"/>
          </a:xfrm>
          <a:prstGeom prst="rect">
            <a:avLst/>
          </a:prstGeom>
        </p:spPr>
        <p:txBody>
          <a:bodyPr vert="horz" lIns="91440" tIns="45720" rIns="91440" bIns="45720" rtlCol="0" anchor="b">
            <a:no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CONTESTS ON BALLOT</a:t>
            </a:r>
            <a:endParaRPr lang="en-US" sz="1400"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281DBBD-C6DD-4E97-801E-02C9BE2DDA01}"/>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3015848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FC452F-61C2-44AF-8EEB-218DC8E07F6C}"/>
              </a:ext>
            </a:extLst>
          </p:cNvPr>
          <p:cNvSpPr>
            <a:spLocks noGrp="1"/>
          </p:cNvSpPr>
          <p:nvPr>
            <p:ph type="title"/>
          </p:nvPr>
        </p:nvSpPr>
        <p:spPr>
          <a:xfrm>
            <a:off x="1809946" y="452718"/>
            <a:ext cx="5730144" cy="895315"/>
          </a:xfrm>
        </p:spPr>
        <p:txBody>
          <a:bodyPr/>
          <a:lstStyle/>
          <a:p>
            <a:pPr algn="ctr"/>
            <a:r>
              <a:rPr lang="en-US" sz="3600" b="1" dirty="0">
                <a:latin typeface="Arial" panose="020B0604020202020204" pitchFamily="34" charset="0"/>
                <a:cs typeface="Arial" panose="020B0604020202020204" pitchFamily="34" charset="0"/>
              </a:rPr>
              <a:t>REDISTRICTING</a:t>
            </a:r>
          </a:p>
        </p:txBody>
      </p:sp>
      <p:pic>
        <p:nvPicPr>
          <p:cNvPr id="6" name="Picture 5">
            <a:extLst>
              <a:ext uri="{FF2B5EF4-FFF2-40B4-BE49-F238E27FC236}">
                <a16:creationId xmlns:a16="http://schemas.microsoft.com/office/drawing/2014/main" id="{8EDD38CC-BDAB-4B50-9F86-3F58FCFACBD5}"/>
              </a:ext>
            </a:extLst>
          </p:cNvPr>
          <p:cNvPicPr>
            <a:picLocks noChangeAspect="1"/>
          </p:cNvPicPr>
          <p:nvPr/>
        </p:nvPicPr>
        <p:blipFill>
          <a:blip r:embed="rId2"/>
          <a:stretch>
            <a:fillRect/>
          </a:stretch>
        </p:blipFill>
        <p:spPr>
          <a:xfrm>
            <a:off x="623112" y="452718"/>
            <a:ext cx="640080" cy="640080"/>
          </a:xfrm>
          <a:prstGeom prst="rect">
            <a:avLst/>
          </a:prstGeom>
          <a:effectLst>
            <a:glow rad="127000">
              <a:schemeClr val="tx1"/>
            </a:glow>
            <a:softEdge rad="0"/>
          </a:effectLst>
        </p:spPr>
      </p:pic>
      <p:sp>
        <p:nvSpPr>
          <p:cNvPr id="7" name="TextBox 6">
            <a:extLst>
              <a:ext uri="{FF2B5EF4-FFF2-40B4-BE49-F238E27FC236}">
                <a16:creationId xmlns:a16="http://schemas.microsoft.com/office/drawing/2014/main" id="{4972FEE5-2C6F-4DF0-A1F4-661B8E821046}"/>
              </a:ext>
            </a:extLst>
          </p:cNvPr>
          <p:cNvSpPr txBox="1"/>
          <p:nvPr/>
        </p:nvSpPr>
        <p:spPr>
          <a:xfrm>
            <a:off x="1069942" y="1451727"/>
            <a:ext cx="7437748" cy="415498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Every ten years districts are redrawn using U.S Census data. Redistricting is the process of drawing electoral district maps which, then, determine what neighborhoods and communities are grouped together. For most elected offices voters in each district elect representatives from those districts. Incumbents and candidates may be required to live in their district and, due to boundary line changes, may no longer reside in those districts.</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POSSIBLE CHANGES TO HOW CANDIDATES ARE ELECTED</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Due to transitioning some districts have changed to qualified and elected by district/area. Please refer to the Positions Up for Election on our website. </a:t>
            </a:r>
            <a:r>
              <a:rPr lang="en-US" sz="1400" u="sng" dirty="0">
                <a:solidFill>
                  <a:srgbClr val="FFFF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www.elections.saccounty.gov</a:t>
            </a:r>
            <a:endParaRPr lang="en-US" sz="1400" dirty="0">
              <a:solidFill>
                <a:srgbClr val="FFFF00"/>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The new boundaries, for the districts that are up for election in the General Election, will not be  available until after the certification of the June Primary Election. </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Candidates or Incumbents who have questions regarding which districts they reside in may contact our office at (916) 875-6276.</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The District Look up Tool is now available on our website at: </a:t>
            </a:r>
            <a:r>
              <a:rPr lang="en-US" sz="1400" u="sng"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https://pollingplacelookupen.saccounty.gov/VoterDistrictLookup</a:t>
            </a:r>
            <a:endParaRPr lang="en-US" sz="1400" dirty="0">
              <a:solidFill>
                <a:srgbClr val="FFFF00"/>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70636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A609E0-9574-40EC-ABA1-450CFB76B94A}"/>
              </a:ext>
            </a:extLst>
          </p:cNvPr>
          <p:cNvSpPr>
            <a:spLocks noGrp="1"/>
          </p:cNvSpPr>
          <p:nvPr>
            <p:ph type="subTitle" idx="1"/>
          </p:nvPr>
        </p:nvSpPr>
        <p:spPr>
          <a:xfrm>
            <a:off x="260434" y="3054770"/>
            <a:ext cx="8425395" cy="2758677"/>
          </a:xfrm>
        </p:spPr>
        <p:txBody>
          <a:bodyPr>
            <a:normAutofit lnSpcReduction="10000"/>
          </a:bodyPr>
          <a:lstStyle/>
          <a:p>
            <a:pPr marL="176213" algn="ctr" defTabSz="213122">
              <a:spcBef>
                <a:spcPts val="0"/>
              </a:spcBef>
              <a:spcAft>
                <a:spcPts val="0"/>
              </a:spcAft>
              <a:buClrTx/>
              <a:buSzTx/>
              <a:defRPr/>
            </a:pPr>
            <a:r>
              <a:rPr lang="en-US" sz="3600" b="1" cap="none" dirty="0">
                <a:solidFill>
                  <a:schemeClr val="tx1"/>
                </a:solidFill>
                <a:latin typeface="Arial" panose="020B0604020202020204" pitchFamily="34" charset="0"/>
                <a:cs typeface="Arial" panose="020B0604020202020204" pitchFamily="34" charset="0"/>
              </a:rPr>
              <a:t>TOP TWO CANDIDATES</a:t>
            </a:r>
          </a:p>
          <a:p>
            <a:pPr marL="461963" indent="-285750" defTabSz="213122">
              <a:spcBef>
                <a:spcPts val="0"/>
              </a:spcBef>
              <a:spcAft>
                <a:spcPts val="0"/>
              </a:spcAft>
              <a:buClrTx/>
              <a:buSzTx/>
              <a:buFont typeface="Wingdings" panose="05000000000000000000" pitchFamily="2" charset="2"/>
              <a:buChar char="ü"/>
              <a:defRPr/>
            </a:pPr>
            <a:endParaRPr lang="en-US" sz="1600" cap="none" dirty="0">
              <a:solidFill>
                <a:schemeClr val="tx1"/>
              </a:solidFill>
              <a:latin typeface="Arial" panose="020B0604020202020204" pitchFamily="34" charset="0"/>
              <a:cs typeface="Arial" panose="020B0604020202020204" pitchFamily="34" charset="0"/>
            </a:endParaRPr>
          </a:p>
          <a:p>
            <a:pPr marL="461963" indent="-285750" defTabSz="213122">
              <a:spcBef>
                <a:spcPts val="0"/>
              </a:spcBef>
              <a:spcAft>
                <a:spcPts val="0"/>
              </a:spcAft>
              <a:buClrTx/>
              <a:buSzTx/>
              <a:buFont typeface="Wingdings" panose="05000000000000000000" pitchFamily="2" charset="2"/>
              <a:buChar char="ü"/>
              <a:defRPr/>
            </a:pPr>
            <a:r>
              <a:rPr lang="en-US" sz="1600" cap="none" dirty="0">
                <a:solidFill>
                  <a:schemeClr val="tx1"/>
                </a:solidFill>
                <a:latin typeface="Arial" panose="020B0604020202020204" pitchFamily="34" charset="0"/>
                <a:cs typeface="Arial" panose="020B0604020202020204" pitchFamily="34" charset="0"/>
              </a:rPr>
              <a:t>Optional- If you are a candidate that is advancing from the Primary Election, you will have the option to submit a new candidate statement along with the estimated costs.</a:t>
            </a:r>
          </a:p>
          <a:p>
            <a:pPr marL="176213" defTabSz="213122">
              <a:spcBef>
                <a:spcPts val="0"/>
              </a:spcBef>
              <a:spcAft>
                <a:spcPts val="0"/>
              </a:spcAft>
              <a:buClrTx/>
              <a:buSzTx/>
              <a:defRPr/>
            </a:pPr>
            <a:endParaRPr lang="en-US" sz="1600" cap="none" dirty="0">
              <a:solidFill>
                <a:schemeClr val="tx1"/>
              </a:solidFill>
              <a:latin typeface="Arial" panose="020B0604020202020204" pitchFamily="34" charset="0"/>
              <a:cs typeface="Arial" panose="020B0604020202020204" pitchFamily="34" charset="0"/>
            </a:endParaRPr>
          </a:p>
          <a:p>
            <a:pPr marL="461963" indent="-285750" defTabSz="213122">
              <a:lnSpc>
                <a:spcPct val="170000"/>
              </a:lnSpc>
              <a:spcBef>
                <a:spcPts val="0"/>
              </a:spcBef>
              <a:spcAft>
                <a:spcPts val="0"/>
              </a:spcAft>
              <a:buClrTx/>
              <a:buSzTx/>
              <a:buFont typeface="Wingdings" panose="05000000000000000000" pitchFamily="2" charset="2"/>
              <a:buChar char="ü"/>
              <a:defRPr/>
            </a:pPr>
            <a:r>
              <a:rPr lang="en-US" sz="1600" cap="none" dirty="0">
                <a:solidFill>
                  <a:schemeClr val="tx1"/>
                </a:solidFill>
                <a:latin typeface="Arial" panose="020B0604020202020204" pitchFamily="34" charset="0"/>
                <a:cs typeface="Arial" panose="020B0604020202020204" pitchFamily="34" charset="0"/>
              </a:rPr>
              <a:t>Make your check or money order payable to: County of Sacramento</a:t>
            </a:r>
          </a:p>
          <a:p>
            <a:pPr marL="176213" defTabSz="213122">
              <a:lnSpc>
                <a:spcPct val="170000"/>
              </a:lnSpc>
              <a:spcBef>
                <a:spcPts val="0"/>
              </a:spcBef>
              <a:spcAft>
                <a:spcPts val="0"/>
              </a:spcAft>
              <a:buClrTx/>
              <a:buSzTx/>
              <a:defRPr/>
            </a:pPr>
            <a:endParaRPr lang="en-US" sz="1600" cap="none" dirty="0">
              <a:solidFill>
                <a:schemeClr val="tx1"/>
              </a:solidFill>
              <a:latin typeface="Arial" panose="020B0604020202020204" pitchFamily="34" charset="0"/>
              <a:cs typeface="Arial" panose="020B0604020202020204" pitchFamily="34" charset="0"/>
            </a:endParaRPr>
          </a:p>
          <a:p>
            <a:pPr marL="461963" indent="-285750" defTabSz="213122">
              <a:spcBef>
                <a:spcPts val="0"/>
              </a:spcBef>
              <a:spcAft>
                <a:spcPts val="0"/>
              </a:spcAft>
              <a:buClrTx/>
              <a:buSzTx/>
              <a:buFont typeface="Wingdings" panose="05000000000000000000" pitchFamily="2" charset="2"/>
              <a:buChar char="ü"/>
              <a:defRPr/>
            </a:pPr>
            <a:r>
              <a:rPr lang="en-US" sz="1600" cap="none" dirty="0">
                <a:solidFill>
                  <a:schemeClr val="tx1"/>
                </a:solidFill>
                <a:latin typeface="Arial" panose="020B0604020202020204" pitchFamily="34" charset="0"/>
                <a:cs typeface="Arial" panose="020B0604020202020204" pitchFamily="34" charset="0"/>
              </a:rPr>
              <a:t>Please review the Candidate Guide on our website for more information on filing a candidate statement as well as cost.</a:t>
            </a:r>
          </a:p>
        </p:txBody>
      </p:sp>
      <p:sp>
        <p:nvSpPr>
          <p:cNvPr id="7" name="Title 1">
            <a:extLst>
              <a:ext uri="{FF2B5EF4-FFF2-40B4-BE49-F238E27FC236}">
                <a16:creationId xmlns:a16="http://schemas.microsoft.com/office/drawing/2014/main" id="{98694A63-4D34-4FDF-B3B1-2254A633C951}"/>
              </a:ext>
            </a:extLst>
          </p:cNvPr>
          <p:cNvSpPr txBox="1">
            <a:spLocks/>
          </p:cNvSpPr>
          <p:nvPr/>
        </p:nvSpPr>
        <p:spPr>
          <a:xfrm>
            <a:off x="1028687" y="256017"/>
            <a:ext cx="6888891" cy="1074170"/>
          </a:xfrm>
          <a:prstGeom prst="rect">
            <a:avLst/>
          </a:prstGeom>
        </p:spPr>
        <p:txBody>
          <a:bodyPr vert="horz" lIns="91440" tIns="45720" rIns="91440" bIns="45720" rtlCol="0" anchor="b">
            <a:no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TOP TWO CONTESTS</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051F2E4-4C80-4E42-88E1-78FBC857AD55}"/>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sp>
        <p:nvSpPr>
          <p:cNvPr id="2" name="TextBox 1">
            <a:extLst>
              <a:ext uri="{FF2B5EF4-FFF2-40B4-BE49-F238E27FC236}">
                <a16:creationId xmlns:a16="http://schemas.microsoft.com/office/drawing/2014/main" id="{C9D25CB9-2511-48C2-AFEB-AFCAD778FEB3}"/>
              </a:ext>
            </a:extLst>
          </p:cNvPr>
          <p:cNvSpPr txBox="1"/>
          <p:nvPr/>
        </p:nvSpPr>
        <p:spPr>
          <a:xfrm>
            <a:off x="678729" y="1281028"/>
            <a:ext cx="7921762" cy="1877437"/>
          </a:xfrm>
          <a:prstGeom prst="rect">
            <a:avLst/>
          </a:prstGeom>
          <a:noFill/>
        </p:spPr>
        <p:txBody>
          <a:bodyPr wrap="square" rtlCol="0">
            <a:spAutoFit/>
          </a:bodyPr>
          <a:lstStyle/>
          <a:p>
            <a:pPr fontAlgn="base"/>
            <a:r>
              <a:rPr lang="en-US" sz="1600" dirty="0">
                <a:latin typeface="Arial" panose="020B0604020202020204" pitchFamily="34" charset="0"/>
                <a:cs typeface="Arial" panose="020B0604020202020204" pitchFamily="34" charset="0"/>
              </a:rPr>
              <a:t>All candidates for voter-nominated offices are listed on the primary ballot and only the top two candidates that receive the highest votes in the primary election – regardless of party preference - move on to the general election. </a:t>
            </a:r>
          </a:p>
          <a:p>
            <a:endParaRPr lang="en-US" dirty="0"/>
          </a:p>
          <a:p>
            <a:r>
              <a:rPr lang="en-US" sz="1600" dirty="0">
                <a:latin typeface="Arial" panose="020B0604020202020204" pitchFamily="34" charset="0"/>
                <a:cs typeface="Arial" panose="020B0604020202020204" pitchFamily="34" charset="0"/>
              </a:rPr>
              <a:t>Candidates running for a voter-nominated office cannot run in the general election without having been one of the top two vote-getters in the primary election</a:t>
            </a:r>
            <a:br>
              <a:rPr lang="en-US" dirty="0"/>
            </a:br>
            <a:endParaRPr lang="en-US" dirty="0"/>
          </a:p>
        </p:txBody>
      </p:sp>
    </p:spTree>
    <p:extLst>
      <p:ext uri="{BB962C8B-B14F-4D97-AF65-F5344CB8AC3E}">
        <p14:creationId xmlns:p14="http://schemas.microsoft.com/office/powerpoint/2010/main" val="3427794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55A038-3705-4B62-B5F0-9A07C54713B4}"/>
              </a:ext>
            </a:extLst>
          </p:cNvPr>
          <p:cNvSpPr>
            <a:spLocks noGrp="1"/>
          </p:cNvSpPr>
          <p:nvPr>
            <p:ph type="subTitle" idx="1"/>
          </p:nvPr>
        </p:nvSpPr>
        <p:spPr>
          <a:xfrm>
            <a:off x="1313259" y="2648875"/>
            <a:ext cx="6517482" cy="1028699"/>
          </a:xfrm>
        </p:spPr>
        <p:txBody>
          <a:bodyPr>
            <a:noAutofit/>
          </a:bodyPr>
          <a:lstStyle/>
          <a:p>
            <a:pPr algn="ctr"/>
            <a:r>
              <a:rPr lang="en-US" sz="4400" b="1" dirty="0">
                <a:solidFill>
                  <a:schemeClr val="tx1"/>
                </a:solidFill>
                <a:latin typeface="Arial" panose="020B0604020202020204" pitchFamily="34" charset="0"/>
                <a:cs typeface="Arial" panose="020B0604020202020204" pitchFamily="34" charset="0"/>
              </a:rPr>
              <a:t>What’s In Your Packet?</a:t>
            </a:r>
          </a:p>
        </p:txBody>
      </p:sp>
      <p:sp>
        <p:nvSpPr>
          <p:cNvPr id="7" name="Title 1">
            <a:extLst>
              <a:ext uri="{FF2B5EF4-FFF2-40B4-BE49-F238E27FC236}">
                <a16:creationId xmlns:a16="http://schemas.microsoft.com/office/drawing/2014/main" id="{6BA5DE33-3F07-48FD-879A-CF13EC3C45B6}"/>
              </a:ext>
            </a:extLst>
          </p:cNvPr>
          <p:cNvSpPr txBox="1">
            <a:spLocks/>
          </p:cNvSpPr>
          <p:nvPr/>
        </p:nvSpPr>
        <p:spPr>
          <a:xfrm>
            <a:off x="921677" y="411395"/>
            <a:ext cx="7300645" cy="1074170"/>
          </a:xfrm>
          <a:prstGeom prst="rect">
            <a:avLst/>
          </a:prstGeom>
        </p:spPr>
        <p:txBody>
          <a:bodyPr vert="horz" lIns="91440" tIns="45720" rIns="91440" bIns="45720" rtlCol="0" anchor="b">
            <a:no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600" b="1" dirty="0">
                <a:solidFill>
                  <a:schemeClr val="tx1"/>
                </a:solidFill>
                <a:latin typeface="Arial" panose="020B0604020202020204" pitchFamily="34" charset="0"/>
                <a:cs typeface="Arial" panose="020B0604020202020204" pitchFamily="34" charset="0"/>
              </a:rPr>
              <a:t>GETTING STARTED</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B07F08C-3F65-4154-B0A9-81DCD9A29B65}"/>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1007451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5213B-B7C1-4DB8-A22E-78944809EB2B}"/>
              </a:ext>
            </a:extLst>
          </p:cNvPr>
          <p:cNvSpPr>
            <a:spLocks noGrp="1"/>
          </p:cNvSpPr>
          <p:nvPr>
            <p:ph type="title"/>
          </p:nvPr>
        </p:nvSpPr>
        <p:spPr>
          <a:xfrm>
            <a:off x="1207363" y="452718"/>
            <a:ext cx="6856509" cy="1154140"/>
          </a:xfrm>
        </p:spPr>
        <p:txBody>
          <a:bodyPr/>
          <a:lstStyle/>
          <a:p>
            <a:r>
              <a:rPr lang="en-US" sz="3200" b="1" dirty="0">
                <a:latin typeface="Arial" panose="020B0604020202020204" pitchFamily="34" charset="0"/>
                <a:cs typeface="Arial" panose="020B0604020202020204" pitchFamily="34" charset="0"/>
              </a:rPr>
              <a:t>CANDIDATE FILING CHECKLIST </a:t>
            </a:r>
            <a:br>
              <a:rPr lang="en-US" sz="4400" b="1"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8D1577EA-730B-4B52-9928-64B03413930C}"/>
              </a:ext>
            </a:extLst>
          </p:cNvPr>
          <p:cNvSpPr>
            <a:spLocks noGrp="1"/>
          </p:cNvSpPr>
          <p:nvPr>
            <p:ph idx="1"/>
          </p:nvPr>
        </p:nvSpPr>
        <p:spPr>
          <a:xfrm>
            <a:off x="827700" y="1438183"/>
            <a:ext cx="7236172" cy="4810224"/>
          </a:xfrm>
        </p:spPr>
        <p:txBody>
          <a:bodyPr>
            <a:normAutofit fontScale="55000" lnSpcReduction="20000"/>
          </a:bodyPr>
          <a:lstStyle/>
          <a:p>
            <a:pPr marL="0" indent="0">
              <a:buNone/>
            </a:pPr>
            <a:r>
              <a:rPr lang="en-US" sz="3300" dirty="0">
                <a:latin typeface="Arial" panose="020B0604020202020204" pitchFamily="34" charset="0"/>
                <a:cs typeface="Arial" panose="020B0604020202020204" pitchFamily="34" charset="0"/>
              </a:rPr>
              <a:t>The following is a list of candidate nomination documents that may be included in your packet. Descriptions of each are found on the following pages. </a:t>
            </a:r>
          </a:p>
          <a:p>
            <a:endParaRPr lang="en-US" dirty="0">
              <a:latin typeface="Arial" panose="020B0604020202020204" pitchFamily="34" charset="0"/>
              <a:cs typeface="Arial" panose="020B0604020202020204" pitchFamily="34" charset="0"/>
            </a:endParaRPr>
          </a:p>
          <a:p>
            <a:pPr marL="569913" indent="-285750">
              <a:lnSpc>
                <a:spcPct val="150000"/>
              </a:lnSpc>
              <a:buFont typeface="Wingdings" panose="05000000000000000000" pitchFamily="2" charset="2"/>
              <a:buChar char="Ø"/>
            </a:pPr>
            <a:r>
              <a:rPr lang="en-US" sz="2500" dirty="0">
                <a:latin typeface="Arial" panose="020B0604020202020204" pitchFamily="34" charset="0"/>
                <a:cs typeface="Arial" panose="020B0604020202020204" pitchFamily="34" charset="0"/>
              </a:rPr>
              <a:t>Letter of Authorization </a:t>
            </a:r>
            <a:r>
              <a:rPr lang="en-US" sz="2500" dirty="0">
                <a:solidFill>
                  <a:srgbClr val="FFC000"/>
                </a:solidFill>
                <a:latin typeface="Arial" panose="020B0604020202020204" pitchFamily="34" charset="0"/>
                <a:cs typeface="Arial" panose="020B0604020202020204" pitchFamily="34" charset="0"/>
              </a:rPr>
              <a:t>(optional)</a:t>
            </a:r>
          </a:p>
          <a:p>
            <a:pPr marL="569913" indent="-285750">
              <a:lnSpc>
                <a:spcPct val="150000"/>
              </a:lnSpc>
              <a:buFont typeface="Wingdings" panose="05000000000000000000" pitchFamily="2" charset="2"/>
              <a:buChar char="Ø"/>
            </a:pPr>
            <a:r>
              <a:rPr lang="en-US" sz="2500" dirty="0">
                <a:latin typeface="Arial" panose="020B0604020202020204" pitchFamily="34" charset="0"/>
                <a:cs typeface="Arial" panose="020B0604020202020204" pitchFamily="34" charset="0"/>
              </a:rPr>
              <a:t>Candidate Receipt and Acknowledgment Form </a:t>
            </a:r>
            <a:r>
              <a:rPr lang="en-US" sz="2500" dirty="0">
                <a:solidFill>
                  <a:srgbClr val="FFC000"/>
                </a:solidFill>
                <a:latin typeface="Arial" panose="020B0604020202020204" pitchFamily="34" charset="0"/>
                <a:cs typeface="Arial" panose="020B0604020202020204" pitchFamily="34" charset="0"/>
              </a:rPr>
              <a:t>(required)</a:t>
            </a:r>
          </a:p>
          <a:p>
            <a:pPr marL="569913" indent="-285750">
              <a:lnSpc>
                <a:spcPct val="150000"/>
              </a:lnSpc>
              <a:buFont typeface="Wingdings" panose="05000000000000000000" pitchFamily="2" charset="2"/>
              <a:buChar char="Ø"/>
            </a:pPr>
            <a:r>
              <a:rPr lang="en-US" sz="2500" dirty="0">
                <a:latin typeface="Arial" panose="020B0604020202020204" pitchFamily="34" charset="0"/>
                <a:cs typeface="Arial" panose="020B0604020202020204" pitchFamily="34" charset="0"/>
              </a:rPr>
              <a:t>Nomination Petitions </a:t>
            </a:r>
            <a:r>
              <a:rPr lang="en-US" sz="2500" dirty="0">
                <a:solidFill>
                  <a:srgbClr val="FFC000"/>
                </a:solidFill>
                <a:latin typeface="Arial" panose="020B0604020202020204" pitchFamily="34" charset="0"/>
                <a:cs typeface="Arial" panose="020B0604020202020204" pitchFamily="34" charset="0"/>
              </a:rPr>
              <a:t>(required for some offices)</a:t>
            </a:r>
          </a:p>
          <a:p>
            <a:pPr marL="569913" indent="-285750">
              <a:lnSpc>
                <a:spcPct val="150000"/>
              </a:lnSpc>
              <a:buFont typeface="Wingdings" panose="05000000000000000000" pitchFamily="2" charset="2"/>
              <a:buChar char="Ø"/>
            </a:pPr>
            <a:r>
              <a:rPr lang="en-US" sz="2500" dirty="0">
                <a:latin typeface="Arial" panose="020B0604020202020204" pitchFamily="34" charset="0"/>
                <a:cs typeface="Arial" panose="020B0604020202020204" pitchFamily="34" charset="0"/>
              </a:rPr>
              <a:t>Ballot Designation Worksheet </a:t>
            </a:r>
            <a:r>
              <a:rPr lang="en-US" sz="2500" dirty="0">
                <a:solidFill>
                  <a:srgbClr val="FFC000"/>
                </a:solidFill>
                <a:latin typeface="Arial" panose="020B0604020202020204" pitchFamily="34" charset="0"/>
                <a:cs typeface="Arial" panose="020B0604020202020204" pitchFamily="34" charset="0"/>
              </a:rPr>
              <a:t>(optional)</a:t>
            </a:r>
          </a:p>
          <a:p>
            <a:pPr marL="569913" indent="-285750">
              <a:lnSpc>
                <a:spcPct val="150000"/>
              </a:lnSpc>
              <a:buFont typeface="Wingdings" panose="05000000000000000000" pitchFamily="2" charset="2"/>
              <a:buChar char="Ø"/>
            </a:pPr>
            <a:r>
              <a:rPr lang="en-US" sz="2500" dirty="0">
                <a:latin typeface="Arial" panose="020B0604020202020204" pitchFamily="34" charset="0"/>
                <a:cs typeface="Arial" panose="020B0604020202020204" pitchFamily="34" charset="0"/>
              </a:rPr>
              <a:t>Code of Fair Campaign Practices</a:t>
            </a:r>
            <a:r>
              <a:rPr lang="en-US" sz="2500" dirty="0">
                <a:solidFill>
                  <a:srgbClr val="FFC000"/>
                </a:solidFill>
                <a:latin typeface="Arial" panose="020B0604020202020204" pitchFamily="34" charset="0"/>
                <a:cs typeface="Arial" panose="020B0604020202020204" pitchFamily="34" charset="0"/>
              </a:rPr>
              <a:t> (optional)</a:t>
            </a:r>
          </a:p>
          <a:p>
            <a:pPr marL="569913" indent="-285750">
              <a:lnSpc>
                <a:spcPct val="150000"/>
              </a:lnSpc>
              <a:buFont typeface="Wingdings" panose="05000000000000000000" pitchFamily="2" charset="2"/>
              <a:buChar char="Ø"/>
            </a:pPr>
            <a:r>
              <a:rPr lang="en-US" sz="2500" dirty="0">
                <a:latin typeface="Arial" panose="020B0604020202020204" pitchFamily="34" charset="0"/>
                <a:cs typeface="Arial" panose="020B0604020202020204" pitchFamily="34" charset="0"/>
              </a:rPr>
              <a:t>Statement of Economic Interests – Form 700 </a:t>
            </a:r>
            <a:r>
              <a:rPr lang="en-US" sz="2500" dirty="0">
                <a:solidFill>
                  <a:srgbClr val="FFC000"/>
                </a:solidFill>
                <a:latin typeface="Arial" panose="020B0604020202020204" pitchFamily="34" charset="0"/>
                <a:cs typeface="Arial" panose="020B0604020202020204" pitchFamily="34" charset="0"/>
              </a:rPr>
              <a:t>(required)</a:t>
            </a:r>
          </a:p>
          <a:p>
            <a:pPr marL="569913" indent="-285750">
              <a:lnSpc>
                <a:spcPct val="150000"/>
              </a:lnSpc>
              <a:buFont typeface="Wingdings" panose="05000000000000000000" pitchFamily="2" charset="2"/>
              <a:buChar char="Ø"/>
            </a:pPr>
            <a:r>
              <a:rPr lang="en-US" sz="2500" dirty="0">
                <a:latin typeface="Arial" panose="020B0604020202020204" pitchFamily="34" charset="0"/>
                <a:cs typeface="Arial" panose="020B0604020202020204" pitchFamily="34" charset="0"/>
              </a:rPr>
              <a:t>Candidate Statement Coversheet </a:t>
            </a:r>
            <a:r>
              <a:rPr lang="en-US" sz="2500" dirty="0">
                <a:solidFill>
                  <a:srgbClr val="FFC000"/>
                </a:solidFill>
                <a:latin typeface="Arial" panose="020B0604020202020204" pitchFamily="34" charset="0"/>
                <a:cs typeface="Arial" panose="020B0604020202020204" pitchFamily="34" charset="0"/>
              </a:rPr>
              <a:t>(required)</a:t>
            </a:r>
          </a:p>
          <a:p>
            <a:pPr marL="569913" indent="-285750">
              <a:lnSpc>
                <a:spcPct val="150000"/>
              </a:lnSpc>
              <a:buFont typeface="Wingdings" panose="05000000000000000000" pitchFamily="2" charset="2"/>
              <a:buChar char="Ø"/>
            </a:pPr>
            <a:r>
              <a:rPr lang="en-US" sz="2500" dirty="0">
                <a:latin typeface="Arial" panose="020B0604020202020204" pitchFamily="34" charset="0"/>
                <a:cs typeface="Arial" panose="020B0604020202020204" pitchFamily="34" charset="0"/>
              </a:rPr>
              <a:t>Candidate Statement Form and Fee </a:t>
            </a:r>
            <a:r>
              <a:rPr lang="en-US" sz="2500" dirty="0">
                <a:solidFill>
                  <a:srgbClr val="FFC000"/>
                </a:solidFill>
                <a:latin typeface="Arial" panose="020B0604020202020204" pitchFamily="34" charset="0"/>
                <a:cs typeface="Arial" panose="020B0604020202020204" pitchFamily="34" charset="0"/>
              </a:rPr>
              <a:t>(optional)</a:t>
            </a:r>
          </a:p>
          <a:p>
            <a:pPr marL="569913" indent="-285750">
              <a:lnSpc>
                <a:spcPct val="150000"/>
              </a:lnSpc>
              <a:buFont typeface="Wingdings" panose="05000000000000000000" pitchFamily="2" charset="2"/>
              <a:buChar char="Ø"/>
            </a:pPr>
            <a:r>
              <a:rPr lang="en-US" sz="2500" dirty="0">
                <a:latin typeface="Arial" panose="020B0604020202020204" pitchFamily="34" charset="0"/>
                <a:cs typeface="Arial" panose="020B0604020202020204" pitchFamily="34" charset="0"/>
              </a:rPr>
              <a:t>Declaration of Candidacy </a:t>
            </a:r>
            <a:r>
              <a:rPr lang="en-US" sz="2500" dirty="0">
                <a:solidFill>
                  <a:srgbClr val="FFC000"/>
                </a:solidFill>
                <a:latin typeface="Arial" panose="020B0604020202020204" pitchFamily="34" charset="0"/>
                <a:cs typeface="Arial" panose="020B0604020202020204" pitchFamily="34" charset="0"/>
              </a:rPr>
              <a:t>(required)</a:t>
            </a:r>
          </a:p>
          <a:p>
            <a:endParaRPr lang="en-US" dirty="0"/>
          </a:p>
        </p:txBody>
      </p:sp>
      <p:pic>
        <p:nvPicPr>
          <p:cNvPr id="4" name="Picture 3">
            <a:extLst>
              <a:ext uri="{FF2B5EF4-FFF2-40B4-BE49-F238E27FC236}">
                <a16:creationId xmlns:a16="http://schemas.microsoft.com/office/drawing/2014/main" id="{01312154-670D-4ABB-84C5-5B318109CC26}"/>
              </a:ext>
            </a:extLst>
          </p:cNvPr>
          <p:cNvPicPr>
            <a:picLocks noChangeAspect="1"/>
          </p:cNvPicPr>
          <p:nvPr/>
        </p:nvPicPr>
        <p:blipFill>
          <a:blip r:embed="rId2"/>
          <a:stretch>
            <a:fillRect/>
          </a:stretch>
        </p:blipFill>
        <p:spPr>
          <a:xfrm>
            <a:off x="274320" y="274320"/>
            <a:ext cx="640080" cy="640080"/>
          </a:xfrm>
          <a:prstGeom prst="rect">
            <a:avLst/>
          </a:prstGeom>
          <a:effectLst>
            <a:glow rad="127000">
              <a:schemeClr val="tx1"/>
            </a:glow>
            <a:softEdge rad="0"/>
          </a:effectLst>
        </p:spPr>
      </p:pic>
    </p:spTree>
    <p:extLst>
      <p:ext uri="{BB962C8B-B14F-4D97-AF65-F5344CB8AC3E}">
        <p14:creationId xmlns:p14="http://schemas.microsoft.com/office/powerpoint/2010/main" val="1111317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DF9ACD44FECB45816573E8DBEB9092" ma:contentTypeVersion="2" ma:contentTypeDescription="Create a new document." ma:contentTypeScope="" ma:versionID="cf9068cf4d60f2c90abbc75c9bd02f2e">
  <xsd:schema xmlns:xsd="http://www.w3.org/2001/XMLSchema" xmlns:xs="http://www.w3.org/2001/XMLSchema" xmlns:p="http://schemas.microsoft.com/office/2006/metadata/properties" xmlns:ns1="http://schemas.microsoft.com/sharepoint/v3" xmlns:ns2="dbccd63e-9d1d-4403-97a7-cb1f801cf0d5" targetNamespace="http://schemas.microsoft.com/office/2006/metadata/properties" ma:root="true" ma:fieldsID="e0f2ccd3c12b248050cf1b04afc08e59" ns1:_="" ns2:_="">
    <xsd:import namespace="http://schemas.microsoft.com/sharepoint/v3"/>
    <xsd:import namespace="dbccd63e-9d1d-4403-97a7-cb1f801cf0d5"/>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ccd63e-9d1d-4403-97a7-cb1f801cf0d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650C4D2-6FD1-4F35-9651-09DBA2A3212D}"/>
</file>

<file path=customXml/itemProps2.xml><?xml version="1.0" encoding="utf-8"?>
<ds:datastoreItem xmlns:ds="http://schemas.openxmlformats.org/officeDocument/2006/customXml" ds:itemID="{BAEF5586-BD37-4055-A7D1-D65CB6D4FB59}"/>
</file>

<file path=customXml/itemProps3.xml><?xml version="1.0" encoding="utf-8"?>
<ds:datastoreItem xmlns:ds="http://schemas.openxmlformats.org/officeDocument/2006/customXml" ds:itemID="{EB172D8C-52B7-4695-8B66-57EE64E022FB}"/>
</file>

<file path=docProps/app.xml><?xml version="1.0" encoding="utf-8"?>
<Properties xmlns="http://schemas.openxmlformats.org/officeDocument/2006/extended-properties" xmlns:vt="http://schemas.openxmlformats.org/officeDocument/2006/docPropsVTypes">
  <TotalTime>2462</TotalTime>
  <Words>2452</Words>
  <Application>Microsoft Office PowerPoint</Application>
  <PresentationFormat>On-screen Show (4:3)</PresentationFormat>
  <Paragraphs>396</Paragraphs>
  <Slides>33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Century Gothic</vt:lpstr>
      <vt:lpstr>Raleway</vt:lpstr>
      <vt:lpstr>Wingdings</vt:lpstr>
      <vt:lpstr>Wingdings 3</vt:lpstr>
      <vt:lpstr>Ion</vt:lpstr>
      <vt:lpstr>COUNTY OF SACRAMENTO   CANDIDATE FILING OVERVIEW   </vt:lpstr>
      <vt:lpstr>NOTICE TO CANDIDATES</vt:lpstr>
      <vt:lpstr> RESOURCES AVAILABLE ONLINE www.elections.saccounty.gov  </vt:lpstr>
      <vt:lpstr>      IMPORTANT DATES </vt:lpstr>
      <vt:lpstr>PowerPoint Presentation</vt:lpstr>
      <vt:lpstr>REDISTRICTING</vt:lpstr>
      <vt:lpstr>PowerPoint Presentation</vt:lpstr>
      <vt:lpstr>PowerPoint Presentation</vt:lpstr>
      <vt:lpstr>CANDIDATE FILING CHECKLIST  </vt:lpstr>
      <vt:lpstr>PowerPoint Presentation</vt:lpstr>
      <vt:lpstr>CANDIDATE RECEIPT AND ACKNOWLEDGMENT FORM</vt:lpstr>
      <vt:lpstr>PowerPoint Presentation</vt:lpstr>
      <vt:lpstr>NOMINATION PETITIONS AFFIDAVIT OF THE CIRCULATOR</vt:lpstr>
      <vt:lpstr>PowerPoint Presentation</vt:lpstr>
      <vt:lpstr>PowerPoint Presentation</vt:lpstr>
      <vt:lpstr>PowerPoint Presentation</vt:lpstr>
      <vt:lpstr>BALLOT DESIGNATION  WORKSHEET (Elections Code §§ 13107, 13107.3, 13107.5; California Code of Regulations § 20711)</vt:lpstr>
      <vt:lpstr>PowerPoint Presentation</vt:lpstr>
      <vt:lpstr>BALLOT DESIGNATION  WORKSHEET (Elections Code §§ 13107, 13107.3, 13107.5; California Code of Regulations § 20711)</vt:lpstr>
      <vt:lpstr>BALLOT DESIGNATION  WORKSHEET (Elections Code §§ 13107, 13107.3, 13107.5; California Code of Regulations § 20711)</vt:lpstr>
      <vt:lpstr>BALLOT DESIGNATION  WORKSHEET (Elections Code §§ 13107, 13107.3, 13107.5; California Code of Regulations § 20711)</vt:lpstr>
      <vt:lpstr>PowerPoint Presentation</vt:lpstr>
      <vt:lpstr>PowerPoint Presentation</vt:lpstr>
      <vt:lpstr>PowerPoint Presentation</vt:lpstr>
      <vt:lpstr> FPPC CAMPAIGN FORMS </vt:lpstr>
      <vt:lpstr> WHAT FORM SHOULD I FILE? </vt:lpstr>
      <vt:lpstr> FORM 501 </vt:lpstr>
      <vt:lpstr> FORM 470 ***CANDIDATES WHO HAVE A CANDIDATE CONTROLLED COMMITTEE DO NOT NEED TO COMPLETE AN FPPC 470 FORM </vt:lpstr>
      <vt:lpstr> FORM 700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COUNTY OF SACRAMENTO   CANDIDATE FILING POWERPOINT   November 2020  Presidential General election</dc:title>
  <dc:creator>Johnny Fobbs</dc:creator>
  <cp:lastModifiedBy>Medina-Fobbs. Shannon</cp:lastModifiedBy>
  <cp:revision>185</cp:revision>
  <cp:lastPrinted>2022-05-31T18:13:06Z</cp:lastPrinted>
  <dcterms:created xsi:type="dcterms:W3CDTF">2020-06-23T02:20:15Z</dcterms:created>
  <dcterms:modified xsi:type="dcterms:W3CDTF">2022-07-07T23:03:07Z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0x010100CDDF9ACD44FECB45816573E8DBEB9092</vt:lpwstr>
  </property>
</Properties>
</file>